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56" r:id="rId3"/>
    <p:sldId id="270" r:id="rId4"/>
    <p:sldId id="300" r:id="rId5"/>
    <p:sldId id="293" r:id="rId6"/>
    <p:sldId id="301" r:id="rId7"/>
    <p:sldId id="303" r:id="rId8"/>
    <p:sldId id="275" r:id="rId9"/>
    <p:sldId id="304" r:id="rId10"/>
    <p:sldId id="305" r:id="rId11"/>
    <p:sldId id="287" r:id="rId12"/>
    <p:sldId id="306" r:id="rId13"/>
    <p:sldId id="291" r:id="rId14"/>
    <p:sldId id="271" r:id="rId15"/>
    <p:sldId id="302" r:id="rId16"/>
    <p:sldId id="272" r:id="rId17"/>
    <p:sldId id="289" r:id="rId18"/>
    <p:sldId id="299" r:id="rId19"/>
    <p:sldId id="278" r:id="rId20"/>
    <p:sldId id="295" r:id="rId21"/>
    <p:sldId id="297"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29" autoAdjust="0"/>
    <p:restoredTop sz="94660"/>
  </p:normalViewPr>
  <p:slideViewPr>
    <p:cSldViewPr snapToGrid="0">
      <p:cViewPr varScale="1">
        <p:scale>
          <a:sx n="88" d="100"/>
          <a:sy n="88" d="100"/>
        </p:scale>
        <p:origin x="12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DFBB42E-E8E7-4275-A6DD-C61648341C61}" type="datetimeFigureOut">
              <a:rPr lang="ru-RU" smtClean="0"/>
              <a:t>19.09.2022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3C3704-CE28-4ED8-8080-041A6BEA418D}" type="slidenum">
              <a:rPr lang="ru-RU" smtClean="0"/>
              <a:t>‹#›</a:t>
            </a:fld>
            <a:endParaRPr lang="ru-RU"/>
          </a:p>
        </p:txBody>
      </p:sp>
    </p:spTree>
    <p:extLst>
      <p:ext uri="{BB962C8B-B14F-4D97-AF65-F5344CB8AC3E}">
        <p14:creationId xmlns:p14="http://schemas.microsoft.com/office/powerpoint/2010/main" val="1802270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DFBB42E-E8E7-4275-A6DD-C61648341C61}" type="datetimeFigureOut">
              <a:rPr lang="ru-RU" smtClean="0"/>
              <a:t>19.09.2022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3C3704-CE28-4ED8-8080-041A6BEA418D}" type="slidenum">
              <a:rPr lang="ru-RU" smtClean="0"/>
              <a:t>‹#›</a:t>
            </a:fld>
            <a:endParaRPr lang="ru-RU"/>
          </a:p>
        </p:txBody>
      </p:sp>
    </p:spTree>
    <p:extLst>
      <p:ext uri="{BB962C8B-B14F-4D97-AF65-F5344CB8AC3E}">
        <p14:creationId xmlns:p14="http://schemas.microsoft.com/office/powerpoint/2010/main" val="752505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DFBB42E-E8E7-4275-A6DD-C61648341C61}" type="datetimeFigureOut">
              <a:rPr lang="ru-RU" smtClean="0"/>
              <a:t>19.09.2022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3C3704-CE28-4ED8-8080-041A6BEA418D}" type="slidenum">
              <a:rPr lang="ru-RU" smtClean="0"/>
              <a:t>‹#›</a:t>
            </a:fld>
            <a:endParaRPr lang="ru-RU"/>
          </a:p>
        </p:txBody>
      </p:sp>
    </p:spTree>
    <p:extLst>
      <p:ext uri="{BB962C8B-B14F-4D97-AF65-F5344CB8AC3E}">
        <p14:creationId xmlns:p14="http://schemas.microsoft.com/office/powerpoint/2010/main" val="1789353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DFBB42E-E8E7-4275-A6DD-C61648341C61}" type="datetimeFigureOut">
              <a:rPr lang="ru-RU" smtClean="0"/>
              <a:t>19.09.2022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3C3704-CE28-4ED8-8080-041A6BEA418D}" type="slidenum">
              <a:rPr lang="ru-RU" smtClean="0"/>
              <a:t>‹#›</a:t>
            </a:fld>
            <a:endParaRPr lang="ru-RU"/>
          </a:p>
        </p:txBody>
      </p:sp>
    </p:spTree>
    <p:extLst>
      <p:ext uri="{BB962C8B-B14F-4D97-AF65-F5344CB8AC3E}">
        <p14:creationId xmlns:p14="http://schemas.microsoft.com/office/powerpoint/2010/main" val="4289500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DFBB42E-E8E7-4275-A6DD-C61648341C61}" type="datetimeFigureOut">
              <a:rPr lang="ru-RU" smtClean="0"/>
              <a:t>19.09.2022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3C3704-CE28-4ED8-8080-041A6BEA418D}" type="slidenum">
              <a:rPr lang="ru-RU" smtClean="0"/>
              <a:t>‹#›</a:t>
            </a:fld>
            <a:endParaRPr lang="ru-RU"/>
          </a:p>
        </p:txBody>
      </p:sp>
    </p:spTree>
    <p:extLst>
      <p:ext uri="{BB962C8B-B14F-4D97-AF65-F5344CB8AC3E}">
        <p14:creationId xmlns:p14="http://schemas.microsoft.com/office/powerpoint/2010/main" val="4176673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DFBB42E-E8E7-4275-A6DD-C61648341C61}" type="datetimeFigureOut">
              <a:rPr lang="ru-RU" smtClean="0"/>
              <a:t>19.09.2022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F3C3704-CE28-4ED8-8080-041A6BEA418D}" type="slidenum">
              <a:rPr lang="ru-RU" smtClean="0"/>
              <a:t>‹#›</a:t>
            </a:fld>
            <a:endParaRPr lang="ru-RU"/>
          </a:p>
        </p:txBody>
      </p:sp>
    </p:spTree>
    <p:extLst>
      <p:ext uri="{BB962C8B-B14F-4D97-AF65-F5344CB8AC3E}">
        <p14:creationId xmlns:p14="http://schemas.microsoft.com/office/powerpoint/2010/main" val="312218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DFBB42E-E8E7-4275-A6DD-C61648341C61}" type="datetimeFigureOut">
              <a:rPr lang="ru-RU" smtClean="0"/>
              <a:t>19.09.2022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F3C3704-CE28-4ED8-8080-041A6BEA418D}" type="slidenum">
              <a:rPr lang="ru-RU" smtClean="0"/>
              <a:t>‹#›</a:t>
            </a:fld>
            <a:endParaRPr lang="ru-RU"/>
          </a:p>
        </p:txBody>
      </p:sp>
    </p:spTree>
    <p:extLst>
      <p:ext uri="{BB962C8B-B14F-4D97-AF65-F5344CB8AC3E}">
        <p14:creationId xmlns:p14="http://schemas.microsoft.com/office/powerpoint/2010/main" val="1655121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DFBB42E-E8E7-4275-A6DD-C61648341C61}" type="datetimeFigureOut">
              <a:rPr lang="ru-RU" smtClean="0"/>
              <a:t>19.09.2022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F3C3704-CE28-4ED8-8080-041A6BEA418D}" type="slidenum">
              <a:rPr lang="ru-RU" smtClean="0"/>
              <a:t>‹#›</a:t>
            </a:fld>
            <a:endParaRPr lang="ru-RU"/>
          </a:p>
        </p:txBody>
      </p:sp>
    </p:spTree>
    <p:extLst>
      <p:ext uri="{BB962C8B-B14F-4D97-AF65-F5344CB8AC3E}">
        <p14:creationId xmlns:p14="http://schemas.microsoft.com/office/powerpoint/2010/main" val="4197843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FBB42E-E8E7-4275-A6DD-C61648341C61}" type="datetimeFigureOut">
              <a:rPr lang="ru-RU" smtClean="0"/>
              <a:t>19.09.2022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F3C3704-CE28-4ED8-8080-041A6BEA418D}" type="slidenum">
              <a:rPr lang="ru-RU" smtClean="0"/>
              <a:t>‹#›</a:t>
            </a:fld>
            <a:endParaRPr lang="ru-RU"/>
          </a:p>
        </p:txBody>
      </p:sp>
    </p:spTree>
    <p:extLst>
      <p:ext uri="{BB962C8B-B14F-4D97-AF65-F5344CB8AC3E}">
        <p14:creationId xmlns:p14="http://schemas.microsoft.com/office/powerpoint/2010/main" val="3879310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DFBB42E-E8E7-4275-A6DD-C61648341C61}" type="datetimeFigureOut">
              <a:rPr lang="ru-RU" smtClean="0"/>
              <a:t>19.09.2022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F3C3704-CE28-4ED8-8080-041A6BEA418D}" type="slidenum">
              <a:rPr lang="ru-RU" smtClean="0"/>
              <a:t>‹#›</a:t>
            </a:fld>
            <a:endParaRPr lang="ru-RU"/>
          </a:p>
        </p:txBody>
      </p:sp>
    </p:spTree>
    <p:extLst>
      <p:ext uri="{BB962C8B-B14F-4D97-AF65-F5344CB8AC3E}">
        <p14:creationId xmlns:p14="http://schemas.microsoft.com/office/powerpoint/2010/main" val="3678263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DFBB42E-E8E7-4275-A6DD-C61648341C61}" type="datetimeFigureOut">
              <a:rPr lang="ru-RU" smtClean="0"/>
              <a:t>19.09.2022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F3C3704-CE28-4ED8-8080-041A6BEA418D}" type="slidenum">
              <a:rPr lang="ru-RU" smtClean="0"/>
              <a:t>‹#›</a:t>
            </a:fld>
            <a:endParaRPr lang="ru-RU"/>
          </a:p>
        </p:txBody>
      </p:sp>
    </p:spTree>
    <p:extLst>
      <p:ext uri="{BB962C8B-B14F-4D97-AF65-F5344CB8AC3E}">
        <p14:creationId xmlns:p14="http://schemas.microsoft.com/office/powerpoint/2010/main" val="230424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FBB42E-E8E7-4275-A6DD-C61648341C61}" type="datetimeFigureOut">
              <a:rPr lang="ru-RU" smtClean="0"/>
              <a:t>19.09.2022</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C3704-CE28-4ED8-8080-041A6BEA418D}" type="slidenum">
              <a:rPr lang="ru-RU" smtClean="0"/>
              <a:t>‹#›</a:t>
            </a:fld>
            <a:endParaRPr lang="ru-RU"/>
          </a:p>
        </p:txBody>
      </p:sp>
    </p:spTree>
    <p:extLst>
      <p:ext uri="{BB962C8B-B14F-4D97-AF65-F5344CB8AC3E}">
        <p14:creationId xmlns:p14="http://schemas.microsoft.com/office/powerpoint/2010/main" val="4044327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Прямоугольник 6"/>
          <p:cNvSpPr/>
          <p:nvPr/>
        </p:nvSpPr>
        <p:spPr>
          <a:xfrm>
            <a:off x="1225548" y="3582197"/>
            <a:ext cx="6692899" cy="1754326"/>
          </a:xfrm>
          <a:prstGeom prst="rect">
            <a:avLst/>
          </a:prstGeom>
        </p:spPr>
        <p:txBody>
          <a:bodyPr wrap="square">
            <a:spAutoFit/>
          </a:bodyPr>
          <a:lstStyle/>
          <a:p>
            <a:pPr algn="ctr"/>
            <a:r>
              <a:rPr lang="ru-RU" sz="2000" b="1" i="1" kern="0" dirty="0">
                <a:solidFill>
                  <a:srgbClr val="FF0000"/>
                </a:solidFill>
                <a:latin typeface="Georgia" panose="02040502050405020303" pitchFamily="18" charset="0"/>
              </a:rPr>
              <a:t/>
            </a:r>
            <a:br>
              <a:rPr lang="ru-RU" sz="2000" b="1" i="1" kern="0" dirty="0">
                <a:solidFill>
                  <a:srgbClr val="FF0000"/>
                </a:solidFill>
                <a:latin typeface="Georgia" panose="02040502050405020303" pitchFamily="18" charset="0"/>
              </a:rPr>
            </a:br>
            <a:r>
              <a:rPr lang="ru-RU" sz="4400" b="1" i="1" kern="0" dirty="0" smtClean="0">
                <a:solidFill>
                  <a:srgbClr val="FF0000"/>
                </a:solidFill>
                <a:latin typeface="Georgia" panose="02040502050405020303" pitchFamily="18" charset="0"/>
              </a:rPr>
              <a:t>«Дорожная Азбука»</a:t>
            </a:r>
            <a:r>
              <a:rPr lang="ru-RU" sz="4400" b="1" i="1" kern="0" dirty="0">
                <a:solidFill>
                  <a:srgbClr val="FF0000"/>
                </a:solidFill>
                <a:latin typeface="Georgia" panose="02040502050405020303" pitchFamily="18" charset="0"/>
              </a:rPr>
              <a:t/>
            </a:r>
            <a:br>
              <a:rPr lang="ru-RU" sz="4400" b="1" i="1" kern="0" dirty="0">
                <a:solidFill>
                  <a:srgbClr val="FF0000"/>
                </a:solidFill>
                <a:latin typeface="Georgia" panose="02040502050405020303" pitchFamily="18" charset="0"/>
              </a:rPr>
            </a:br>
            <a:endParaRPr lang="ru-RU" sz="4400" dirty="0">
              <a:solidFill>
                <a:srgbClr val="FF0000"/>
              </a:solidFill>
            </a:endParaRPr>
          </a:p>
        </p:txBody>
      </p:sp>
      <p:pic>
        <p:nvPicPr>
          <p:cNvPr id="1026" name="Picture 2" descr="SDC11870"/>
          <p:cNvPicPr>
            <a:picLocks noChangeAspect="1" noChangeArrowheads="1"/>
          </p:cNvPicPr>
          <p:nvPr/>
        </p:nvPicPr>
        <p:blipFill>
          <a:blip r:embed="rId5" cstate="print">
            <a:extLst>
              <a:ext uri="{28A0092B-C50C-407E-A947-70E740481C1C}">
                <a14:useLocalDpi xmlns:a14="http://schemas.microsoft.com/office/drawing/2010/main" val="0"/>
              </a:ext>
            </a:extLst>
          </a:blip>
          <a:srcRect l="565" t="19749" r="3409" b="35228"/>
          <a:stretch>
            <a:fillRect/>
          </a:stretch>
        </p:blipFill>
        <p:spPr bwMode="auto">
          <a:xfrm>
            <a:off x="1593846" y="2238242"/>
            <a:ext cx="5956301" cy="1574714"/>
          </a:xfrm>
          <a:prstGeom prst="rect">
            <a:avLst/>
          </a:prstGeom>
          <a:noFill/>
          <a:ln w="38100" cap="sq" algn="ctr">
            <a:solidFill>
              <a:srgbClr val="00B050"/>
            </a:solidFill>
            <a:miter lim="800000"/>
            <a:headEnd/>
            <a:tailEnd/>
          </a:ln>
          <a:effectLst>
            <a:outerShdw blurRad="50800" dist="38100" dir="2700000" algn="ctr"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2093768" y="450917"/>
            <a:ext cx="4572000" cy="1014124"/>
          </a:xfrm>
          <a:prstGeom prst="rect">
            <a:avLst/>
          </a:prstGeom>
        </p:spPr>
        <p:txBody>
          <a:bodyPr>
            <a:spAutoFit/>
          </a:bodyPr>
          <a:lstStyle/>
          <a:p>
            <a:pPr algn="ctr"/>
            <a:r>
              <a:rPr lang="ru-RU" sz="1200" b="1" kern="1400" dirty="0">
                <a:solidFill>
                  <a:srgbClr val="000000"/>
                </a:solidFill>
                <a:latin typeface="Times New Roman" panose="02020603050405020304" pitchFamily="18" charset="0"/>
              </a:rPr>
              <a:t>Образовательное учреждение г. Новосибирска МКДОУ «Мир»</a:t>
            </a:r>
            <a:endParaRPr lang="ru-RU" sz="1000" b="1" kern="1400" dirty="0">
              <a:solidFill>
                <a:srgbClr val="000000"/>
              </a:solidFill>
              <a:latin typeface="Arial" panose="020B0604020202020204" pitchFamily="34" charset="0"/>
            </a:endParaRPr>
          </a:p>
          <a:p>
            <a:pPr algn="ctr"/>
            <a:r>
              <a:rPr lang="ru-RU" sz="1200" b="1" kern="1400" dirty="0">
                <a:solidFill>
                  <a:srgbClr val="000000"/>
                </a:solidFill>
                <a:latin typeface="Times New Roman" panose="02020603050405020304" pitchFamily="18" charset="0"/>
              </a:rPr>
              <a:t>д/с № 473 Адрес: г. Новосибирск, ул. Кропоткина 140</a:t>
            </a:r>
            <a:endParaRPr lang="ru-RU" sz="1000" b="1" kern="1400" dirty="0">
              <a:solidFill>
                <a:srgbClr val="000000"/>
              </a:solidFill>
              <a:latin typeface="Arial" panose="020B0604020202020204" pitchFamily="34" charset="0"/>
            </a:endParaRPr>
          </a:p>
          <a:p>
            <a:pPr algn="ctr"/>
            <a:r>
              <a:rPr lang="ru-RU" sz="1200" b="1" kern="1400" dirty="0" err="1">
                <a:solidFill>
                  <a:srgbClr val="000000"/>
                </a:solidFill>
                <a:latin typeface="Times New Roman" panose="02020603050405020304" pitchFamily="18" charset="0"/>
              </a:rPr>
              <a:t>web</a:t>
            </a:r>
            <a:r>
              <a:rPr lang="ru-RU" sz="1200" b="1" kern="1400" dirty="0">
                <a:solidFill>
                  <a:srgbClr val="000000"/>
                </a:solidFill>
                <a:latin typeface="Times New Roman" panose="02020603050405020304" pitchFamily="18" charset="0"/>
              </a:rPr>
              <a:t> сайт : ds-473.caduk.ru</a:t>
            </a:r>
            <a:endParaRPr lang="ru-RU" sz="1000" b="1" kern="1400" dirty="0">
              <a:solidFill>
                <a:srgbClr val="000000"/>
              </a:solidFill>
              <a:latin typeface="Arial" panose="020B0604020202020204" pitchFamily="34" charset="0"/>
            </a:endParaRPr>
          </a:p>
          <a:p>
            <a:pPr algn="ctr"/>
            <a:r>
              <a:rPr lang="ru-RU" sz="1200" b="1" kern="1400" dirty="0">
                <a:solidFill>
                  <a:srgbClr val="000000"/>
                </a:solidFill>
                <a:latin typeface="Times New Roman" panose="02020603050405020304" pitchFamily="18" charset="0"/>
              </a:rPr>
              <a:t> </a:t>
            </a:r>
            <a:endParaRPr lang="ru-RU" sz="1000" b="1" kern="1400" dirty="0">
              <a:solidFill>
                <a:srgbClr val="000000"/>
              </a:solidFill>
              <a:latin typeface="Arial" panose="020B0604020202020204" pitchFamily="34" charset="0"/>
            </a:endParaRPr>
          </a:p>
          <a:p>
            <a:pPr>
              <a:lnSpc>
                <a:spcPct val="119000"/>
              </a:lnSpc>
              <a:spcAft>
                <a:spcPts val="600"/>
              </a:spcAft>
            </a:pPr>
            <a:r>
              <a:rPr lang="ru-RU" sz="1000" kern="1400" dirty="0">
                <a:solidFill>
                  <a:srgbClr val="000000"/>
                </a:solidFill>
                <a:latin typeface="Calibri" panose="020F0502020204030204" pitchFamily="34" charset="0"/>
              </a:rPr>
              <a:t> </a:t>
            </a:r>
            <a:endParaRPr lang="ru-RU" sz="1000" kern="1400" dirty="0">
              <a:ln>
                <a:noFill/>
              </a:ln>
              <a:solidFill>
                <a:srgbClr val="000000"/>
              </a:solidFill>
              <a:effectLst/>
              <a:latin typeface="Calibri" panose="020F0502020204030204" pitchFamily="34" charset="0"/>
            </a:endParaRPr>
          </a:p>
        </p:txBody>
      </p:sp>
      <p:sp>
        <p:nvSpPr>
          <p:cNvPr id="13" name="Прямоугольник 12"/>
          <p:cNvSpPr/>
          <p:nvPr/>
        </p:nvSpPr>
        <p:spPr>
          <a:xfrm>
            <a:off x="5477597" y="919604"/>
            <a:ext cx="2376341" cy="1022001"/>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lvl="0" algn="just"/>
            <a:r>
              <a:rPr lang="ru-RU" sz="1100" dirty="0">
                <a:solidFill>
                  <a:prstClr val="black"/>
                </a:solidFill>
              </a:rPr>
              <a:t>ВЫПУСК № 1</a:t>
            </a:r>
          </a:p>
          <a:p>
            <a:pPr lvl="0" algn="just"/>
            <a:r>
              <a:rPr lang="ru-RU" sz="1100" dirty="0">
                <a:solidFill>
                  <a:prstClr val="black"/>
                </a:solidFill>
              </a:rPr>
              <a:t>СЕНТЯБРЬ  2022</a:t>
            </a:r>
          </a:p>
          <a:p>
            <a:pPr lvl="0" algn="just"/>
            <a:r>
              <a:rPr lang="ru-RU" sz="1100" dirty="0">
                <a:solidFill>
                  <a:prstClr val="black"/>
                </a:solidFill>
              </a:rPr>
              <a:t>ПОД РЕДАКЦИЕЙ:</a:t>
            </a:r>
          </a:p>
          <a:p>
            <a:pPr lvl="0" algn="just"/>
            <a:r>
              <a:rPr lang="ru-RU" sz="1100" dirty="0">
                <a:solidFill>
                  <a:prstClr val="black"/>
                </a:solidFill>
              </a:rPr>
              <a:t>Р.М. РЕДЬКИНА</a:t>
            </a:r>
          </a:p>
          <a:p>
            <a:pPr lvl="0" algn="just"/>
            <a:r>
              <a:rPr lang="ru-RU" sz="1100" dirty="0">
                <a:solidFill>
                  <a:prstClr val="black"/>
                </a:solidFill>
              </a:rPr>
              <a:t>Д.В. ГОЛОВИНЦОВА</a:t>
            </a:r>
          </a:p>
        </p:txBody>
      </p:sp>
      <p:pic>
        <p:nvPicPr>
          <p:cNvPr id="5" name="Детская песня про ПД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8368" y="5989638"/>
            <a:ext cx="609600" cy="609600"/>
          </a:xfrm>
          <a:prstGeom prst="rect">
            <a:avLst/>
          </a:prstGeom>
        </p:spPr>
      </p:pic>
    </p:spTree>
    <p:extLst>
      <p:ext uri="{BB962C8B-B14F-4D97-AF65-F5344CB8AC3E}">
        <p14:creationId xmlns:p14="http://schemas.microsoft.com/office/powerpoint/2010/main" val="1219246533"/>
      </p:ext>
    </p:extLst>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719" y="2149541"/>
            <a:ext cx="3996840" cy="2997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822" y="440863"/>
            <a:ext cx="2289383" cy="128777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1146623" y="1759942"/>
            <a:ext cx="6027549" cy="369332"/>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Как правильно обходить трамвай?</a:t>
            </a:r>
            <a:endParaRPr lang="ru-RU"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875808" y="3570737"/>
            <a:ext cx="184731" cy="369332"/>
          </a:xfrm>
          <a:prstGeom prst="rect">
            <a:avLst/>
          </a:prstGeom>
          <a:noFill/>
        </p:spPr>
        <p:txBody>
          <a:bodyPr wrap="none" rtlCol="0">
            <a:spAutoFit/>
          </a:bodyPr>
          <a:lstStyle/>
          <a:p>
            <a:endParaRPr lang="ru-RU" dirty="0"/>
          </a:p>
        </p:txBody>
      </p:sp>
      <p:sp>
        <p:nvSpPr>
          <p:cNvPr id="28" name="Прямоугольная выноска 27"/>
          <p:cNvSpPr/>
          <p:nvPr/>
        </p:nvSpPr>
        <p:spPr>
          <a:xfrm>
            <a:off x="1062719" y="5330915"/>
            <a:ext cx="3775988" cy="1191229"/>
          </a:xfrm>
          <a:prstGeom prst="wedgeRectCallout">
            <a:avLst>
              <a:gd name="adj1" fmla="val 59270"/>
              <a:gd name="adj2" fmla="val 1688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extBox 28"/>
          <p:cNvSpPr txBox="1"/>
          <p:nvPr/>
        </p:nvSpPr>
        <p:spPr>
          <a:xfrm>
            <a:off x="1159050" y="5531773"/>
            <a:ext cx="3947160" cy="830997"/>
          </a:xfrm>
          <a:prstGeom prst="rect">
            <a:avLst/>
          </a:prstGeom>
          <a:noFill/>
        </p:spPr>
        <p:txBody>
          <a:bodyPr wrap="square" rtlCol="0">
            <a:spAutoFit/>
          </a:bodyPr>
          <a:lstStyle/>
          <a:p>
            <a:r>
              <a:rPr lang="ru-RU" sz="1600" dirty="0" smtClean="0">
                <a:latin typeface="Times New Roman" panose="02020603050405020304" pitchFamily="18" charset="0"/>
                <a:cs typeface="Times New Roman" panose="02020603050405020304" pitchFamily="18" charset="0"/>
              </a:rPr>
              <a:t>Стоящий трамвай нужно обходить спереди, потому встречный трамвай можно не увидеть!</a:t>
            </a:r>
            <a:endParaRPr lang="ru-RU" sz="16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260040" y="100159"/>
            <a:ext cx="7800716" cy="338554"/>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Выполняли задания тетушки Совы: раскрашивали и отвечали на вопросы</a:t>
            </a:r>
            <a:endParaRPr lang="ru-RU" sz="1600" b="1" dirty="0">
              <a:latin typeface="Times New Roman" panose="02020603050405020304" pitchFamily="18" charset="0"/>
              <a:cs typeface="Times New Roman" panose="02020603050405020304" pitchFamily="18" charset="0"/>
            </a:endParaRPr>
          </a:p>
        </p:txBody>
      </p:sp>
      <p:pic>
        <p:nvPicPr>
          <p:cNvPr id="18" name="Рисунок 17"/>
          <p:cNvPicPr>
            <a:picLocks noChangeAspect="1"/>
          </p:cNvPicPr>
          <p:nvPr/>
        </p:nvPicPr>
        <p:blipFill rotWithShape="1">
          <a:blip r:embed="rId5" cstate="print">
            <a:extLst>
              <a:ext uri="{28A0092B-C50C-407E-A947-70E740481C1C}">
                <a14:useLocalDpi xmlns:a14="http://schemas.microsoft.com/office/drawing/2010/main" val="0"/>
              </a:ext>
            </a:extLst>
          </a:blip>
          <a:srcRect b="12664"/>
          <a:stretch/>
        </p:blipFill>
        <p:spPr>
          <a:xfrm>
            <a:off x="5233548" y="2631573"/>
            <a:ext cx="3403839" cy="3963686"/>
          </a:xfrm>
          <a:prstGeom prst="rect">
            <a:avLst/>
          </a:prstGeom>
        </p:spPr>
      </p:pic>
    </p:spTree>
    <p:extLst>
      <p:ext uri="{BB962C8B-B14F-4D97-AF65-F5344CB8AC3E}">
        <p14:creationId xmlns:p14="http://schemas.microsoft.com/office/powerpoint/2010/main" val="2679023729"/>
      </p:ext>
    </p:extLst>
  </p:cSld>
  <p:clrMapOvr>
    <a:masterClrMapping/>
  </p:clrMapOvr>
  <p:transition spd="med" advClick="0" advTm="5000">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6"/>
            <a:ext cx="9144000" cy="6858000"/>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73324" y="1493299"/>
            <a:ext cx="2211638" cy="2948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332007" y="4116588"/>
            <a:ext cx="2927067" cy="584775"/>
          </a:xfrm>
          <a:prstGeom prst="rect">
            <a:avLst/>
          </a:prstGeom>
          <a:noFill/>
        </p:spPr>
        <p:txBody>
          <a:bodyPr wrap="square" rtlCol="0">
            <a:spAutoFit/>
          </a:bodyPr>
          <a:lstStyle/>
          <a:p>
            <a:r>
              <a:rPr lang="ru-RU" sz="1600" dirty="0" smtClean="0">
                <a:latin typeface="Times New Roman" panose="02020603050405020304" pitchFamily="18" charset="0"/>
                <a:cs typeface="Times New Roman" panose="02020603050405020304" pitchFamily="18" charset="0"/>
              </a:rPr>
              <a:t>Что делает не так эта девочка? Где надо переходить улицу?</a:t>
            </a:r>
            <a:endParaRPr lang="ru-RU" sz="1600" dirty="0">
              <a:latin typeface="Times New Roman" panose="02020603050405020304" pitchFamily="18" charset="0"/>
              <a:cs typeface="Times New Roman" panose="02020603050405020304" pitchFamily="18" charset="0"/>
            </a:endParaRPr>
          </a:p>
        </p:txBody>
      </p:sp>
      <p:sp>
        <p:nvSpPr>
          <p:cNvPr id="21" name="Прямоугольная выноска 20"/>
          <p:cNvSpPr/>
          <p:nvPr/>
        </p:nvSpPr>
        <p:spPr>
          <a:xfrm>
            <a:off x="2826326" y="5864425"/>
            <a:ext cx="5174674" cy="892961"/>
          </a:xfrm>
          <a:prstGeom prst="wedgeRectCallout">
            <a:avLst>
              <a:gd name="adj1" fmla="val -11256"/>
              <a:gd name="adj2" fmla="val -12292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2981985" y="5885880"/>
            <a:ext cx="4925398" cy="830997"/>
          </a:xfrm>
          <a:prstGeom prst="rect">
            <a:avLst/>
          </a:prstGeom>
          <a:noFill/>
        </p:spPr>
        <p:txBody>
          <a:bodyPr wrap="square" rtlCol="0">
            <a:spAutoFit/>
          </a:bodyPr>
          <a:lstStyle/>
          <a:p>
            <a:r>
              <a:rPr lang="ru-RU" sz="1600" dirty="0" smtClean="0">
                <a:latin typeface="Times New Roman" panose="02020603050405020304" pitchFamily="18" charset="0"/>
                <a:cs typeface="Times New Roman" panose="02020603050405020304" pitchFamily="18" charset="0"/>
              </a:rPr>
              <a:t>Девочка идет по проезжей части дороги, так делать нельзя. Дорогу нужно переходить по пешеходному переходу.</a:t>
            </a:r>
            <a:endParaRPr lang="ru-RU" sz="1600" dirty="0">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2867" y="249429"/>
            <a:ext cx="3697409" cy="4929878"/>
          </a:xfrm>
          <a:prstGeom prst="rect">
            <a:avLst/>
          </a:prstGeom>
        </p:spPr>
      </p:pic>
      <p:sp>
        <p:nvSpPr>
          <p:cNvPr id="18" name="TextBox 17"/>
          <p:cNvSpPr txBox="1"/>
          <p:nvPr/>
        </p:nvSpPr>
        <p:spPr>
          <a:xfrm>
            <a:off x="260040" y="100159"/>
            <a:ext cx="7800716" cy="338554"/>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Выполняли задания тетушки Совы: раскрашивали и отвечали на вопросы</a:t>
            </a:r>
            <a:endParaRPr lang="ru-RU" sz="1600" b="1" dirty="0">
              <a:latin typeface="Times New Roman" panose="02020603050405020304" pitchFamily="18" charset="0"/>
              <a:cs typeface="Times New Roman" panose="02020603050405020304" pitchFamily="18" charset="0"/>
            </a:endParaRPr>
          </a:p>
        </p:txBody>
      </p:sp>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822" y="440863"/>
            <a:ext cx="2289383" cy="128777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8518742"/>
      </p:ext>
    </p:extLst>
  </p:cSld>
  <p:clrMapOvr>
    <a:masterClrMapping/>
  </p:clrMapOvr>
  <p:transition spd="med" advClick="0" advTm="5000">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6"/>
            <a:ext cx="9144000" cy="685800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79776" y="1803046"/>
            <a:ext cx="3519199" cy="4692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427927" y="1992856"/>
            <a:ext cx="4606653" cy="338554"/>
          </a:xfrm>
          <a:prstGeom prst="rect">
            <a:avLst/>
          </a:prstGeom>
          <a:noFill/>
        </p:spPr>
        <p:txBody>
          <a:bodyPr wrap="square" rtlCol="0">
            <a:spAutoFit/>
          </a:bodyPr>
          <a:lstStyle/>
          <a:p>
            <a:r>
              <a:rPr lang="ru-RU" sz="1600" dirty="0" smtClean="0">
                <a:latin typeface="Times New Roman" panose="02020603050405020304" pitchFamily="18" charset="0"/>
                <a:cs typeface="Times New Roman" panose="02020603050405020304" pitchFamily="18" charset="0"/>
              </a:rPr>
              <a:t>Какое правило для пассажиров нарушено?</a:t>
            </a:r>
            <a:endParaRPr lang="ru-RU" sz="1600" dirty="0">
              <a:latin typeface="Times New Roman" panose="02020603050405020304" pitchFamily="18" charset="0"/>
              <a:cs typeface="Times New Roman" panose="02020603050405020304" pitchFamily="18" charset="0"/>
            </a:endParaRPr>
          </a:p>
        </p:txBody>
      </p:sp>
      <p:sp>
        <p:nvSpPr>
          <p:cNvPr id="14" name="Прямоугольная выноска 13"/>
          <p:cNvSpPr/>
          <p:nvPr/>
        </p:nvSpPr>
        <p:spPr>
          <a:xfrm>
            <a:off x="5034580" y="5438539"/>
            <a:ext cx="3864274" cy="1229486"/>
          </a:xfrm>
          <a:prstGeom prst="wedgeRectCallout">
            <a:avLst>
              <a:gd name="adj1" fmla="val -36919"/>
              <a:gd name="adj2" fmla="val -9874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5095808" y="5503366"/>
            <a:ext cx="3803046" cy="1077218"/>
          </a:xfrm>
          <a:prstGeom prst="rect">
            <a:avLst/>
          </a:prstGeom>
          <a:noFill/>
        </p:spPr>
        <p:txBody>
          <a:bodyPr wrap="square" rtlCol="0">
            <a:spAutoFit/>
          </a:bodyPr>
          <a:lstStyle/>
          <a:p>
            <a:r>
              <a:rPr lang="ru-RU" sz="1600" dirty="0" smtClean="0">
                <a:latin typeface="Times New Roman" panose="02020603050405020304" pitchFamily="18" charset="0"/>
                <a:cs typeface="Times New Roman" panose="02020603050405020304" pitchFamily="18" charset="0"/>
              </a:rPr>
              <a:t>Нельзя в транспорте высовывать голову и руки в окно. Проходящий мимо транспорт может задеть и можно  получить  серьезную травму!</a:t>
            </a:r>
            <a:endParaRPr lang="ru-RU" sz="1600"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5767" y="438713"/>
            <a:ext cx="3276611" cy="4368816"/>
          </a:xfrm>
          <a:prstGeom prst="rect">
            <a:avLst/>
          </a:prstGeom>
        </p:spPr>
      </p:pic>
      <p:sp>
        <p:nvSpPr>
          <p:cNvPr id="18" name="TextBox 17"/>
          <p:cNvSpPr txBox="1"/>
          <p:nvPr/>
        </p:nvSpPr>
        <p:spPr>
          <a:xfrm>
            <a:off x="260040" y="100159"/>
            <a:ext cx="7800716" cy="338554"/>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Выполняли задания тетушки Совы: раскрашивали и отвечали на вопросы</a:t>
            </a:r>
            <a:endParaRPr lang="ru-RU" sz="1600" b="1" dirty="0">
              <a:latin typeface="Times New Roman" panose="02020603050405020304" pitchFamily="18" charset="0"/>
              <a:cs typeface="Times New Roman" panose="02020603050405020304" pitchFamily="18" charset="0"/>
            </a:endParaRPr>
          </a:p>
        </p:txBody>
      </p:sp>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822" y="440863"/>
            <a:ext cx="2289383" cy="128777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3403952"/>
      </p:ext>
    </p:extLst>
  </p:cSld>
  <p:clrMapOvr>
    <a:masterClrMapping/>
  </p:clrMapOvr>
  <p:transition spd="med" advClick="0" advTm="5000">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rgbClr val="002060"/>
            </a:solidFill>
          </a:ln>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4100" r="14806"/>
          <a:stretch/>
        </p:blipFill>
        <p:spPr>
          <a:xfrm rot="21193539">
            <a:off x="426113" y="3931748"/>
            <a:ext cx="2551618" cy="2359888"/>
          </a:xfrm>
          <a:prstGeom prst="rect">
            <a:avLst/>
          </a:prstGeom>
          <a:ln w="88900" cap="sq" cmpd="thickThin">
            <a:solidFill>
              <a:srgbClr val="FF0000"/>
            </a:solidFill>
            <a:prstDash val="solid"/>
            <a:miter lim="800000"/>
          </a:ln>
          <a:effectLst>
            <a:innerShdw blurRad="76200">
              <a:srgbClr val="000000"/>
            </a:innerShdw>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l="8687" r="5534"/>
          <a:stretch/>
        </p:blipFill>
        <p:spPr>
          <a:xfrm>
            <a:off x="3403847" y="4934213"/>
            <a:ext cx="1836045" cy="1707514"/>
          </a:xfrm>
          <a:prstGeom prst="rect">
            <a:avLst/>
          </a:prstGeom>
          <a:ln w="88900" cap="sq" cmpd="thickThin">
            <a:solidFill>
              <a:srgbClr val="FF0000"/>
            </a:solidFill>
            <a:prstDash val="solid"/>
            <a:miter lim="800000"/>
          </a:ln>
          <a:effectLst>
            <a:innerShdw blurRad="76200">
              <a:srgbClr val="000000"/>
            </a:innerShdw>
          </a:effectLst>
        </p:spPr>
      </p:pic>
      <p:pic>
        <p:nvPicPr>
          <p:cNvPr id="10" name="Рисунок 9"/>
          <p:cNvPicPr>
            <a:picLocks noChangeAspect="1"/>
          </p:cNvPicPr>
          <p:nvPr/>
        </p:nvPicPr>
        <p:blipFill rotWithShape="1">
          <a:blip r:embed="rId5" cstate="print">
            <a:extLst>
              <a:ext uri="{28A0092B-C50C-407E-A947-70E740481C1C}">
                <a14:useLocalDpi xmlns:a14="http://schemas.microsoft.com/office/drawing/2010/main" val="0"/>
              </a:ext>
            </a:extLst>
          </a:blip>
          <a:srcRect l="9314" r="6861"/>
          <a:stretch/>
        </p:blipFill>
        <p:spPr>
          <a:xfrm rot="20871941">
            <a:off x="596108" y="1429213"/>
            <a:ext cx="1966739" cy="1846986"/>
          </a:xfrm>
          <a:prstGeom prst="rect">
            <a:avLst/>
          </a:prstGeom>
          <a:ln w="88900" cap="sq" cmpd="thickThin">
            <a:solidFill>
              <a:srgbClr val="0070C0"/>
            </a:solidFill>
            <a:prstDash val="solid"/>
            <a:miter lim="800000"/>
          </a:ln>
          <a:effectLst>
            <a:innerShdw blurRad="76200">
              <a:srgbClr val="000000"/>
            </a:innerShdw>
          </a:effectLst>
        </p:spPr>
      </p:pic>
      <p:pic>
        <p:nvPicPr>
          <p:cNvPr id="11" name="Рисунок 10"/>
          <p:cNvPicPr>
            <a:picLocks noChangeAspect="1"/>
          </p:cNvPicPr>
          <p:nvPr/>
        </p:nvPicPr>
        <p:blipFill rotWithShape="1">
          <a:blip r:embed="rId6" cstate="print">
            <a:extLst>
              <a:ext uri="{28A0092B-C50C-407E-A947-70E740481C1C}">
                <a14:useLocalDpi xmlns:a14="http://schemas.microsoft.com/office/drawing/2010/main" val="0"/>
              </a:ext>
            </a:extLst>
          </a:blip>
          <a:srcRect l="13990"/>
          <a:stretch/>
        </p:blipFill>
        <p:spPr>
          <a:xfrm rot="281205">
            <a:off x="6663522" y="2107158"/>
            <a:ext cx="1916642" cy="1974820"/>
          </a:xfrm>
          <a:prstGeom prst="rect">
            <a:avLst/>
          </a:prstGeom>
          <a:ln w="88900" cap="sq" cmpd="thickThin">
            <a:solidFill>
              <a:srgbClr val="FF0000"/>
            </a:solidFill>
            <a:prstDash val="solid"/>
            <a:miter lim="800000"/>
          </a:ln>
          <a:effectLst>
            <a:innerShdw blurRad="76200">
              <a:srgbClr val="000000"/>
            </a:innerShdw>
          </a:effectLst>
        </p:spPr>
      </p:pic>
      <p:pic>
        <p:nvPicPr>
          <p:cNvPr id="12" name="Рисунок 11"/>
          <p:cNvPicPr>
            <a:picLocks noChangeAspect="1"/>
          </p:cNvPicPr>
          <p:nvPr/>
        </p:nvPicPr>
        <p:blipFill rotWithShape="1">
          <a:blip r:embed="rId7" cstate="print">
            <a:extLst>
              <a:ext uri="{28A0092B-C50C-407E-A947-70E740481C1C}">
                <a14:useLocalDpi xmlns:a14="http://schemas.microsoft.com/office/drawing/2010/main" val="0"/>
              </a:ext>
            </a:extLst>
          </a:blip>
          <a:srcRect l="6725" r="6082"/>
          <a:stretch/>
        </p:blipFill>
        <p:spPr>
          <a:xfrm rot="281223">
            <a:off x="5970659" y="4550301"/>
            <a:ext cx="1982185" cy="1895462"/>
          </a:xfrm>
          <a:prstGeom prst="rect">
            <a:avLst/>
          </a:prstGeom>
          <a:ln w="88900" cap="sq" cmpd="thickThin">
            <a:solidFill>
              <a:srgbClr val="FF0000"/>
            </a:solidFill>
            <a:prstDash val="solid"/>
            <a:miter lim="800000"/>
          </a:ln>
          <a:effectLst>
            <a:innerShdw blurRad="76200">
              <a:srgbClr val="000000"/>
            </a:innerShdw>
          </a:effectLst>
        </p:spPr>
      </p:pic>
      <p:pic>
        <p:nvPicPr>
          <p:cNvPr id="13" name="Рисунок 12"/>
          <p:cNvPicPr>
            <a:picLocks noChangeAspect="1"/>
          </p:cNvPicPr>
          <p:nvPr/>
        </p:nvPicPr>
        <p:blipFill rotWithShape="1">
          <a:blip r:embed="rId8" cstate="print">
            <a:extLst>
              <a:ext uri="{28A0092B-C50C-407E-A947-70E740481C1C}">
                <a14:useLocalDpi xmlns:a14="http://schemas.microsoft.com/office/drawing/2010/main" val="0"/>
              </a:ext>
            </a:extLst>
          </a:blip>
          <a:srcRect l="3986" r="2495"/>
          <a:stretch/>
        </p:blipFill>
        <p:spPr>
          <a:xfrm>
            <a:off x="3876697" y="3042528"/>
            <a:ext cx="1658252" cy="1621585"/>
          </a:xfrm>
          <a:prstGeom prst="rect">
            <a:avLst/>
          </a:prstGeom>
          <a:ln w="88900" cap="sq" cmpd="thickThin">
            <a:solidFill>
              <a:schemeClr val="accent1">
                <a:lumMod val="75000"/>
              </a:schemeClr>
            </a:solidFill>
            <a:prstDash val="solid"/>
            <a:miter lim="800000"/>
          </a:ln>
          <a:effectLst>
            <a:innerShdw blurRad="76200">
              <a:srgbClr val="000000"/>
            </a:innerShdw>
          </a:effectLst>
        </p:spPr>
      </p:pic>
      <p:sp>
        <p:nvSpPr>
          <p:cNvPr id="7" name="TextBox 6"/>
          <p:cNvSpPr txBox="1"/>
          <p:nvPr/>
        </p:nvSpPr>
        <p:spPr>
          <a:xfrm>
            <a:off x="295834" y="309947"/>
            <a:ext cx="2976670" cy="584775"/>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Для </a:t>
            </a:r>
            <a:r>
              <a:rPr lang="ru-RU" sz="1600" b="1" dirty="0" smtClean="0">
                <a:latin typeface="Times New Roman" panose="02020603050405020304" pitchFamily="18" charset="0"/>
                <a:cs typeface="Times New Roman" panose="02020603050405020304" pitchFamily="18" charset="0"/>
              </a:rPr>
              <a:t>Буратино </a:t>
            </a:r>
            <a:r>
              <a:rPr lang="ru-RU" sz="1600" b="1" dirty="0" smtClean="0">
                <a:latin typeface="Times New Roman" panose="02020603050405020304" pitchFamily="18" charset="0"/>
                <a:cs typeface="Times New Roman" panose="02020603050405020304" pitchFamily="18" charset="0"/>
              </a:rPr>
              <a:t>дети изготовили дорожные знаки</a:t>
            </a:r>
            <a:endParaRPr lang="ru-RU" sz="1600"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99615" y="359959"/>
            <a:ext cx="2947116" cy="22126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6726732"/>
      </p:ext>
    </p:extLst>
  </p:cSld>
  <p:clrMapOvr>
    <a:masterClrMapping/>
  </p:clrMapOvr>
  <p:transition spd="med" advClick="0" advTm="7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Box 10"/>
          <p:cNvSpPr txBox="1"/>
          <p:nvPr/>
        </p:nvSpPr>
        <p:spPr>
          <a:xfrm>
            <a:off x="2503967" y="5734052"/>
            <a:ext cx="6407933" cy="584775"/>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Сконструировали улицы нашего города. Обыграли, как они переходят </a:t>
            </a:r>
            <a:r>
              <a:rPr lang="ru-RU" sz="1600" b="1" dirty="0">
                <a:latin typeface="Times New Roman" panose="02020603050405020304" pitchFamily="18" charset="0"/>
                <a:cs typeface="Times New Roman" panose="02020603050405020304" pitchFamily="18" charset="0"/>
              </a:rPr>
              <a:t>дорогу в </a:t>
            </a:r>
            <a:r>
              <a:rPr lang="ru-RU" sz="1600" b="1" dirty="0" smtClean="0">
                <a:latin typeface="Times New Roman" panose="02020603050405020304" pitchFamily="18" charset="0"/>
                <a:cs typeface="Times New Roman" panose="02020603050405020304" pitchFamily="18" charset="0"/>
              </a:rPr>
              <a:t>детский  сад</a:t>
            </a:r>
            <a:endParaRPr lang="ru-RU" sz="1600" b="1"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3"/>
          <a:stretch>
            <a:fillRect/>
          </a:stretch>
        </p:blipFill>
        <p:spPr>
          <a:xfrm>
            <a:off x="562870" y="4353344"/>
            <a:ext cx="1708998" cy="218170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55" y="364579"/>
            <a:ext cx="2794835" cy="3726446"/>
          </a:xfrm>
          <a:prstGeom prst="rect">
            <a:avLst/>
          </a:prstGeom>
        </p:spPr>
      </p:pic>
      <p:pic>
        <p:nvPicPr>
          <p:cNvPr id="15" name="Рисунок 14"/>
          <p:cNvPicPr>
            <a:picLocks noChangeAspect="1"/>
          </p:cNvPicPr>
          <p:nvPr/>
        </p:nvPicPr>
        <p:blipFill rotWithShape="1">
          <a:blip r:embed="rId5" cstate="print">
            <a:extLst>
              <a:ext uri="{28A0092B-C50C-407E-A947-70E740481C1C}">
                <a14:useLocalDpi xmlns:a14="http://schemas.microsoft.com/office/drawing/2010/main" val="0"/>
              </a:ext>
            </a:extLst>
          </a:blip>
          <a:srcRect r="1131" b="7928"/>
          <a:stretch/>
        </p:blipFill>
        <p:spPr>
          <a:xfrm>
            <a:off x="6047948" y="2227802"/>
            <a:ext cx="2631853" cy="3267879"/>
          </a:xfrm>
          <a:prstGeom prst="rect">
            <a:avLst/>
          </a:prstGeom>
        </p:spPr>
      </p:pic>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5631" y="1411267"/>
            <a:ext cx="2591984" cy="3455978"/>
          </a:xfrm>
          <a:prstGeom prst="rect">
            <a:avLst/>
          </a:prstGeom>
        </p:spPr>
      </p:pic>
    </p:spTree>
    <p:extLst>
      <p:ext uri="{BB962C8B-B14F-4D97-AF65-F5344CB8AC3E}">
        <p14:creationId xmlns:p14="http://schemas.microsoft.com/office/powerpoint/2010/main" val="4207694564"/>
      </p:ext>
    </p:extLst>
  </p:cSld>
  <p:clrMapOvr>
    <a:masterClrMapping/>
  </p:clrMapOvr>
  <p:transition spd="med" advClick="0" advTm="7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64587" y="612844"/>
            <a:ext cx="7772400" cy="5632311"/>
          </a:xfrm>
          <a:prstGeom prst="rect">
            <a:avLst/>
          </a:prstGeom>
          <a:noFill/>
        </p:spPr>
        <p:txBody>
          <a:bodyPr wrap="square" rtlCol="0">
            <a:spAutoFit/>
          </a:bodyPr>
          <a:lstStyle/>
          <a:p>
            <a:r>
              <a:rPr lang="ru-RU" sz="2000" b="1" dirty="0" smtClean="0">
                <a:latin typeface="Times New Roman" panose="02020603050405020304" pitchFamily="18" charset="0"/>
                <a:cs typeface="Times New Roman" panose="02020603050405020304" pitchFamily="18" charset="0"/>
              </a:rPr>
              <a:t>Не забывайте о правилах поведения в общественном транспорте!</a:t>
            </a:r>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a:t>
            </a:r>
          </a:p>
          <a:p>
            <a:r>
              <a:rPr lang="ru-RU" sz="2000" dirty="0">
                <a:latin typeface="Times New Roman" panose="02020603050405020304" pitchFamily="18" charset="0"/>
                <a:cs typeface="Times New Roman" panose="02020603050405020304" pitchFamily="18" charset="0"/>
              </a:rPr>
              <a:t>&gt; Подходите к двери только при полной остановке автобуса.</a:t>
            </a:r>
          </a:p>
          <a:p>
            <a:r>
              <a:rPr lang="ru-RU" sz="2000" dirty="0">
                <a:latin typeface="Times New Roman" panose="02020603050405020304" pitchFamily="18" charset="0"/>
                <a:cs typeface="Times New Roman" panose="02020603050405020304" pitchFamily="18" charset="0"/>
              </a:rPr>
              <a:t>&gt; Приучите ребенка держаться в автобусе за поручни и уступать место пожилым людям.</a:t>
            </a:r>
          </a:p>
          <a:p>
            <a:r>
              <a:rPr lang="ru-RU" sz="2000" dirty="0">
                <a:latin typeface="Times New Roman" panose="02020603050405020304" pitchFamily="18" charset="0"/>
                <a:cs typeface="Times New Roman" panose="02020603050405020304" pitchFamily="18" charset="0"/>
              </a:rPr>
              <a:t>&gt; К выходу надо готовиться заранее. Объясните ребенку, как водитель с помощью зеркала видит пассажиров на остановке и в салоне автобуса. Научите, что иногда, если народу очень много, водитель может не заметить пассажира и пешехода.</a:t>
            </a:r>
          </a:p>
          <a:p>
            <a:r>
              <a:rPr lang="ru-RU" sz="2000" dirty="0">
                <a:latin typeface="Times New Roman" panose="02020603050405020304" pitchFamily="18" charset="0"/>
                <a:cs typeface="Times New Roman" panose="02020603050405020304" pitchFamily="18" charset="0"/>
              </a:rPr>
              <a:t>&gt; Выходите из автобуса, взяв ребенка на руки или впереди него. Если ребенок будет выходить первым, он может выбежать на проезжую часть дороги. Или он может упасть, потому что ступеньки в автобусе довольно высокие.</a:t>
            </a:r>
          </a:p>
          <a:p>
            <a:r>
              <a:rPr lang="ru-RU" sz="2000" dirty="0">
                <a:latin typeface="Times New Roman" panose="02020603050405020304" pitchFamily="18" charset="0"/>
                <a:cs typeface="Times New Roman" panose="02020603050405020304" pitchFamily="18" charset="0"/>
              </a:rPr>
              <a:t>&gt; Особенно полезно показывать с тротуара ребенку моменты выезда попутного или встречного транспорта. При этом у ребенка развивается условный рефлекс предвидения скрытой опасности.</a:t>
            </a:r>
          </a:p>
          <a:p>
            <a:r>
              <a:rPr lang="ru-RU" sz="2000" dirty="0">
                <a:latin typeface="Times New Roman" panose="02020603050405020304" pitchFamily="18" charset="0"/>
                <a:cs typeface="Times New Roman" panose="02020603050405020304" pitchFamily="18" charset="0"/>
              </a:rPr>
              <a:t>&gt; Выйдя из автобуса, на другую сторону улицы переходите только по пешеходному переходу.</a:t>
            </a:r>
          </a:p>
        </p:txBody>
      </p:sp>
    </p:spTree>
    <p:extLst>
      <p:ext uri="{BB962C8B-B14F-4D97-AF65-F5344CB8AC3E}">
        <p14:creationId xmlns:p14="http://schemas.microsoft.com/office/powerpoint/2010/main" val="3018467131"/>
      </p:ext>
    </p:extLst>
  </p:cSld>
  <p:clrMapOvr>
    <a:masterClrMapping/>
  </p:clrMapOvr>
  <p:transition spd="slow" advClick="0" advTm="9000">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ямоугольник 5"/>
          <p:cNvSpPr/>
          <p:nvPr/>
        </p:nvSpPr>
        <p:spPr>
          <a:xfrm>
            <a:off x="1" y="187268"/>
            <a:ext cx="9048206" cy="769441"/>
          </a:xfrm>
          <a:prstGeom prst="rect">
            <a:avLst/>
          </a:prstGeom>
        </p:spPr>
        <p:txBody>
          <a:bodyPr wrap="square">
            <a:spAutoFit/>
          </a:bodyPr>
          <a:lstStyle/>
          <a:p>
            <a:pPr lvl="0"/>
            <a:r>
              <a:rPr lang="ru-RU" sz="1600" b="1" dirty="0" smtClean="0">
                <a:solidFill>
                  <a:prstClr val="black"/>
                </a:solidFill>
                <a:latin typeface="Times New Roman" panose="02020603050405020304" pitchFamily="18" charset="0"/>
                <a:cs typeface="Times New Roman" panose="02020603050405020304" pitchFamily="18" charset="0"/>
              </a:rPr>
              <a:t>В группе были разыграны проблемные ситуации:</a:t>
            </a:r>
            <a:r>
              <a:rPr lang="ru-RU" sz="1600" dirty="0" smtClean="0">
                <a:solidFill>
                  <a:prstClr val="black"/>
                </a:solidFill>
                <a:latin typeface="Times New Roman" panose="02020603050405020304" pitchFamily="18" charset="0"/>
                <a:cs typeface="Times New Roman" panose="02020603050405020304" pitchFamily="18" charset="0"/>
              </a:rPr>
              <a:t> </a:t>
            </a:r>
            <a:r>
              <a:rPr lang="ru-RU" sz="1600" b="1" dirty="0" smtClean="0">
                <a:solidFill>
                  <a:prstClr val="black"/>
                </a:solidFill>
                <a:latin typeface="Times New Roman" panose="02020603050405020304" pitchFamily="18" charset="0"/>
                <a:cs typeface="Times New Roman" panose="02020603050405020304" pitchFamily="18" charset="0"/>
              </a:rPr>
              <a:t>«</a:t>
            </a:r>
            <a:r>
              <a:rPr lang="ru-RU" sz="1600" b="1" dirty="0" smtClean="0">
                <a:solidFill>
                  <a:prstClr val="black"/>
                </a:solidFill>
                <a:latin typeface="Times New Roman" panose="02020603050405020304" pitchFamily="18" charset="0"/>
                <a:cs typeface="Times New Roman" panose="02020603050405020304" pitchFamily="18" charset="0"/>
              </a:rPr>
              <a:t>Старшие и дети», </a:t>
            </a:r>
            <a:r>
              <a:rPr lang="ru-RU" sz="1600" b="1" dirty="0">
                <a:solidFill>
                  <a:prstClr val="black"/>
                </a:solidFill>
                <a:latin typeface="Times New Roman" panose="02020603050405020304" pitchFamily="18" charset="0"/>
                <a:cs typeface="Times New Roman" panose="02020603050405020304" pitchFamily="18" charset="0"/>
              </a:rPr>
              <a:t>«Поведение в транспорте</a:t>
            </a:r>
            <a:r>
              <a:rPr lang="ru-RU" sz="1600" b="1" dirty="0" smtClean="0">
                <a:solidFill>
                  <a:prstClr val="black"/>
                </a:solidFill>
                <a:latin typeface="Times New Roman" panose="02020603050405020304" pitchFamily="18" charset="0"/>
                <a:cs typeface="Times New Roman" panose="02020603050405020304" pitchFamily="18" charset="0"/>
              </a:rPr>
              <a:t>».</a:t>
            </a:r>
            <a:endParaRPr lang="ru-RU" sz="1600" b="1" dirty="0">
              <a:solidFill>
                <a:prstClr val="black"/>
              </a:solidFill>
              <a:latin typeface="Times New Roman" panose="02020603050405020304" pitchFamily="18" charset="0"/>
              <a:cs typeface="Times New Roman" panose="02020603050405020304" pitchFamily="18" charset="0"/>
            </a:endParaRPr>
          </a:p>
          <a:p>
            <a:pPr lvl="0"/>
            <a:endParaRPr lang="ru-RU" sz="1200" dirty="0" smtClean="0">
              <a:solidFill>
                <a:prstClr val="black"/>
              </a:solidFill>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309" y="701007"/>
            <a:ext cx="3075717" cy="2306788"/>
          </a:xfrm>
          <a:prstGeom prst="rect">
            <a:avLst/>
          </a:prstGeom>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4809"/>
          <a:stretch/>
        </p:blipFill>
        <p:spPr>
          <a:xfrm>
            <a:off x="4991193" y="662277"/>
            <a:ext cx="2961115" cy="2333046"/>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350" y="4213447"/>
            <a:ext cx="3132064" cy="2349048"/>
          </a:xfrm>
          <a:prstGeom prst="rect">
            <a:avLst/>
          </a:prstGeom>
        </p:spPr>
      </p:pic>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3847" y="4282620"/>
            <a:ext cx="3039833" cy="2279875"/>
          </a:xfrm>
          <a:prstGeom prst="rect">
            <a:avLst/>
          </a:prstGeom>
        </p:spPr>
      </p:pic>
      <p:sp>
        <p:nvSpPr>
          <p:cNvPr id="22" name="TextBox 21"/>
          <p:cNvSpPr txBox="1"/>
          <p:nvPr/>
        </p:nvSpPr>
        <p:spPr>
          <a:xfrm>
            <a:off x="1768729" y="574224"/>
            <a:ext cx="5282147" cy="338554"/>
          </a:xfrm>
          <a:prstGeom prst="rect">
            <a:avLst/>
          </a:prstGeom>
          <a:solidFill>
            <a:schemeClr val="accent1"/>
          </a:solid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В автобус вошла бабушка и  </a:t>
            </a:r>
            <a:r>
              <a:rPr lang="ru-RU" sz="1600" b="1" dirty="0">
                <a:latin typeface="Times New Roman" panose="02020603050405020304" pitchFamily="18" charset="0"/>
                <a:cs typeface="Times New Roman" panose="02020603050405020304" pitchFamily="18" charset="0"/>
              </a:rPr>
              <a:t>е</a:t>
            </a:r>
            <a:r>
              <a:rPr lang="ru-RU" sz="1600" b="1" dirty="0" smtClean="0">
                <a:latin typeface="Times New Roman" panose="02020603050405020304" pitchFamily="18" charset="0"/>
                <a:cs typeface="Times New Roman" panose="02020603050405020304" pitchFamily="18" charset="0"/>
              </a:rPr>
              <a:t>й никто не уступал место</a:t>
            </a:r>
            <a:endParaRPr lang="ru-RU" sz="1600" b="1" dirty="0">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2551120" y="6294175"/>
            <a:ext cx="3717364" cy="338554"/>
          </a:xfrm>
          <a:prstGeom prst="rect">
            <a:avLst/>
          </a:prstGeom>
          <a:solidFill>
            <a:schemeClr val="accent1"/>
          </a:solidFill>
        </p:spPr>
        <p:txBody>
          <a:bodyPr wrap="none">
            <a:spAutoFit/>
          </a:bodyPr>
          <a:lstStyle/>
          <a:p>
            <a:r>
              <a:rPr lang="ru-RU" sz="1600" b="1" dirty="0" smtClean="0">
                <a:latin typeface="Times New Roman" panose="02020603050405020304" pitchFamily="18" charset="0"/>
                <a:cs typeface="Times New Roman" panose="02020603050405020304" pitchFamily="18" charset="0"/>
              </a:rPr>
              <a:t>Дети шумели и баловались в автобусе</a:t>
            </a:r>
            <a:endParaRPr lang="ru-RU" sz="1600" b="1" dirty="0"/>
          </a:p>
        </p:txBody>
      </p:sp>
      <p:sp>
        <p:nvSpPr>
          <p:cNvPr id="9" name="TextBox 8"/>
          <p:cNvSpPr txBox="1"/>
          <p:nvPr/>
        </p:nvSpPr>
        <p:spPr>
          <a:xfrm>
            <a:off x="2209307" y="2971225"/>
            <a:ext cx="4583379" cy="1323439"/>
          </a:xfrm>
          <a:prstGeom prst="rect">
            <a:avLst/>
          </a:prstGeom>
          <a:solidFill>
            <a:schemeClr val="bg1">
              <a:lumMod val="85000"/>
            </a:schemeClr>
          </a:solidFill>
        </p:spPr>
        <p:txBody>
          <a:bodyPr wrap="square" rtlCol="0">
            <a:spAutoFit/>
          </a:bodyPr>
          <a:lstStyle/>
          <a:p>
            <a:pPr algn="just"/>
            <a:r>
              <a:rPr lang="ru-RU" sz="1600" dirty="0" smtClean="0">
                <a:latin typeface="Times New Roman" panose="02020603050405020304" pitchFamily="18" charset="0"/>
                <a:cs typeface="Times New Roman" panose="02020603050405020304" pitchFamily="18" charset="0"/>
              </a:rPr>
              <a:t>В этих историях непременно должен быть добрый конец. И конечно, дети рассказали и разыграли эти ситуации с добрым концом. Как должно быть: старшим нужно место уступать, в транспорте нельзя шуметь и вставать на сидение ногами</a:t>
            </a:r>
            <a:r>
              <a:rPr lang="ru-RU"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99050177"/>
      </p:ext>
    </p:extLst>
  </p:cSld>
  <p:clrMapOvr>
    <a:masterClrMapping/>
  </p:clrMapOvr>
  <p:transition spd="med" advClick="0" advTm="1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Прямоугольник 8"/>
          <p:cNvSpPr/>
          <p:nvPr/>
        </p:nvSpPr>
        <p:spPr>
          <a:xfrm>
            <a:off x="2843714" y="98379"/>
            <a:ext cx="4420685" cy="338554"/>
          </a:xfrm>
          <a:prstGeom prst="rect">
            <a:avLst/>
          </a:prstGeom>
        </p:spPr>
        <p:txBody>
          <a:bodyPr wrap="square">
            <a:spAutoFit/>
          </a:bodyPr>
          <a:lstStyle/>
          <a:p>
            <a:r>
              <a:rPr lang="ru-RU" sz="1600" b="1" dirty="0" smtClean="0">
                <a:solidFill>
                  <a:prstClr val="black"/>
                </a:solidFill>
                <a:latin typeface="Times New Roman" panose="02020603050405020304" pitchFamily="18" charset="0"/>
                <a:cs typeface="Times New Roman" panose="02020603050405020304" pitchFamily="18" charset="0"/>
              </a:rPr>
              <a:t>Игровая ситуация «Буратино на </a:t>
            </a:r>
            <a:r>
              <a:rPr lang="ru-RU" sz="1600" b="1" dirty="0">
                <a:solidFill>
                  <a:prstClr val="black"/>
                </a:solidFill>
                <a:latin typeface="Times New Roman" panose="02020603050405020304" pitchFamily="18" charset="0"/>
                <a:cs typeface="Times New Roman" panose="02020603050405020304" pitchFamily="18" charset="0"/>
              </a:rPr>
              <a:t>дороге</a:t>
            </a:r>
            <a:r>
              <a:rPr lang="ru-RU" sz="1600" b="1" dirty="0" smtClean="0">
                <a:solidFill>
                  <a:prstClr val="black"/>
                </a:solidFill>
                <a:latin typeface="Times New Roman" panose="02020603050405020304" pitchFamily="18" charset="0"/>
                <a:cs typeface="Times New Roman" panose="02020603050405020304" pitchFamily="18" charset="0"/>
              </a:rPr>
              <a:t>»</a:t>
            </a:r>
            <a:endParaRPr lang="ru-RU" sz="1600" b="1" dirty="0"/>
          </a:p>
        </p:txBody>
      </p:sp>
      <p:sp>
        <p:nvSpPr>
          <p:cNvPr id="13" name="TextBox 12"/>
          <p:cNvSpPr txBox="1"/>
          <p:nvPr/>
        </p:nvSpPr>
        <p:spPr>
          <a:xfrm>
            <a:off x="266700" y="5580846"/>
            <a:ext cx="3663590" cy="1077218"/>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Мальчик играл на тротуаре с мячом, мяч неожиданно выскочил на дорогу и он бросился за ним. Инспектор останавливает машины…</a:t>
            </a:r>
            <a:endParaRPr lang="ru-RU" sz="1600" b="1" dirty="0">
              <a:latin typeface="Times New Roman" panose="02020603050405020304" pitchFamily="18" charset="0"/>
              <a:cs typeface="Times New Roman" panose="02020603050405020304" pitchFamily="18" charset="0"/>
            </a:endParaRPr>
          </a:p>
        </p:txBody>
      </p:sp>
      <p:sp>
        <p:nvSpPr>
          <p:cNvPr id="15" name="Прямоугольная выноска 14"/>
          <p:cNvSpPr/>
          <p:nvPr/>
        </p:nvSpPr>
        <p:spPr>
          <a:xfrm>
            <a:off x="3192232" y="383925"/>
            <a:ext cx="1483948" cy="2660897"/>
          </a:xfrm>
          <a:prstGeom prst="wedgeRectCallout">
            <a:avLst>
              <a:gd name="adj1" fmla="val -81739"/>
              <a:gd name="adj2" fmla="val -38326"/>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ru-RU" sz="1200" dirty="0">
                <a:latin typeface="Times New Roman" panose="02020603050405020304" pitchFamily="18" charset="0"/>
                <a:cs typeface="Times New Roman" panose="02020603050405020304" pitchFamily="18" charset="0"/>
              </a:rPr>
              <a:t>«Что только что со мною было</a:t>
            </a:r>
          </a:p>
          <a:p>
            <a:pPr algn="ctr"/>
            <a:r>
              <a:rPr lang="ru-RU" sz="1200" dirty="0">
                <a:latin typeface="Times New Roman" panose="02020603050405020304" pitchFamily="18" charset="0"/>
                <a:cs typeface="Times New Roman" panose="02020603050405020304" pitchFamily="18" charset="0"/>
              </a:rPr>
              <a:t>На перекрестке двух дорог</a:t>
            </a:r>
          </a:p>
          <a:p>
            <a:pPr algn="ctr"/>
            <a:r>
              <a:rPr lang="ru-RU" sz="1200" dirty="0">
                <a:latin typeface="Times New Roman" panose="02020603050405020304" pitchFamily="18" charset="0"/>
                <a:cs typeface="Times New Roman" panose="02020603050405020304" pitchFamily="18" charset="0"/>
              </a:rPr>
              <a:t>Машина чуть не задавила</a:t>
            </a:r>
          </a:p>
          <a:p>
            <a:pPr algn="ctr"/>
            <a:r>
              <a:rPr lang="ru-RU" sz="1200" dirty="0">
                <a:latin typeface="Times New Roman" panose="02020603050405020304" pitchFamily="18" charset="0"/>
                <a:cs typeface="Times New Roman" panose="02020603050405020304" pitchFamily="18" charset="0"/>
              </a:rPr>
              <a:t>Я еле ноги уволок.</a:t>
            </a:r>
          </a:p>
          <a:p>
            <a:pPr algn="ctr"/>
            <a:r>
              <a:rPr lang="ru-RU" sz="1200" dirty="0">
                <a:latin typeface="Times New Roman" panose="02020603050405020304" pitchFamily="18" charset="0"/>
                <a:cs typeface="Times New Roman" panose="02020603050405020304" pitchFamily="18" charset="0"/>
              </a:rPr>
              <a:t>Без приключений нет ни дня,</a:t>
            </a:r>
          </a:p>
          <a:p>
            <a:pPr algn="ctr"/>
            <a:r>
              <a:rPr lang="ru-RU" sz="1200" dirty="0">
                <a:latin typeface="Times New Roman" panose="02020603050405020304" pitchFamily="18" charset="0"/>
                <a:cs typeface="Times New Roman" panose="02020603050405020304" pitchFamily="18" charset="0"/>
              </a:rPr>
              <a:t>Всё путаю, теряю, всё вечно забываю</a:t>
            </a:r>
          </a:p>
          <a:p>
            <a:pPr algn="ctr"/>
            <a:r>
              <a:rPr lang="ru-RU" sz="1200" dirty="0">
                <a:latin typeface="Times New Roman" panose="02020603050405020304" pitchFamily="18" charset="0"/>
                <a:cs typeface="Times New Roman" panose="02020603050405020304" pitchFamily="18" charset="0"/>
              </a:rPr>
              <a:t>Куда идти, где перейти, опять не знаю.</a:t>
            </a:r>
          </a:p>
        </p:txBody>
      </p:sp>
      <p:sp>
        <p:nvSpPr>
          <p:cNvPr id="17" name="TextBox 16"/>
          <p:cNvSpPr txBox="1"/>
          <p:nvPr/>
        </p:nvSpPr>
        <p:spPr>
          <a:xfrm>
            <a:off x="5029200" y="3153265"/>
            <a:ext cx="3777446" cy="584775"/>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Дети рассказали Буратино  о правилах пешеходов и пассажиров</a:t>
            </a:r>
            <a:endParaRPr lang="ru-RU" sz="1600" b="1" dirty="0">
              <a:latin typeface="Times New Roman" panose="02020603050405020304" pitchFamily="18" charset="0"/>
              <a:cs typeface="Times New Roman" panose="02020603050405020304" pitchFamily="18" charset="0"/>
            </a:endParaRPr>
          </a:p>
        </p:txBody>
      </p:sp>
      <p:sp>
        <p:nvSpPr>
          <p:cNvPr id="20" name="Прямоугольная выноска 19"/>
          <p:cNvSpPr/>
          <p:nvPr/>
        </p:nvSpPr>
        <p:spPr>
          <a:xfrm>
            <a:off x="6546107" y="5192303"/>
            <a:ext cx="2209668" cy="1128652"/>
          </a:xfrm>
          <a:prstGeom prst="wedgeRectCallout">
            <a:avLst>
              <a:gd name="adj1" fmla="val -55931"/>
              <a:gd name="adj2" fmla="val -97823"/>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200">
                <a:solidFill>
                  <a:srgbClr val="000000"/>
                </a:solidFill>
                <a:latin typeface="Times New Roman" panose="02020603050405020304" pitchFamily="18" charset="0"/>
              </a:rPr>
              <a:t>Устраивать игры на дороге запрещается, потому что дети, которые бегут за мячом, ничего другого не замечают и попадают под колеса.</a:t>
            </a:r>
            <a:endParaRPr lang="ru-RU" sz="1200" dirty="0">
              <a:solidFill>
                <a:prstClr val="black"/>
              </a:solidFill>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5438" r="6958"/>
          <a:stretch/>
        </p:blipFill>
        <p:spPr>
          <a:xfrm>
            <a:off x="685799" y="173263"/>
            <a:ext cx="2021003" cy="2738684"/>
          </a:xfrm>
          <a:prstGeom prst="rect">
            <a:avLst/>
          </a:prstGeom>
        </p:spPr>
      </p:pic>
      <p:pic>
        <p:nvPicPr>
          <p:cNvPr id="23" name="Рисунок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54" y="3177697"/>
            <a:ext cx="3204199" cy="2403149"/>
          </a:xfrm>
          <a:prstGeom prst="rect">
            <a:avLst/>
          </a:prstGeom>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t="8871" b="9991"/>
          <a:stretch/>
        </p:blipFill>
        <p:spPr>
          <a:xfrm>
            <a:off x="5423700" y="425855"/>
            <a:ext cx="2525838" cy="2732568"/>
          </a:xfrm>
          <a:prstGeom prst="rect">
            <a:avLst/>
          </a:prstGeom>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t="5146" r="-1129" b="16071"/>
          <a:stretch/>
        </p:blipFill>
        <p:spPr>
          <a:xfrm>
            <a:off x="3831526" y="3676486"/>
            <a:ext cx="2608338" cy="2709328"/>
          </a:xfrm>
          <a:prstGeom prst="rect">
            <a:avLst/>
          </a:prstGeom>
        </p:spPr>
      </p:pic>
    </p:spTree>
    <p:extLst>
      <p:ext uri="{BB962C8B-B14F-4D97-AF65-F5344CB8AC3E}">
        <p14:creationId xmlns:p14="http://schemas.microsoft.com/office/powerpoint/2010/main" val="2116724887"/>
      </p:ext>
    </p:extLst>
  </p:cSld>
  <p:clrMapOvr>
    <a:masterClrMapping/>
  </p:clrMapOvr>
  <p:transition spd="med" advClick="0" advTm="1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Вертикальный свиток 6"/>
          <p:cNvSpPr/>
          <p:nvPr/>
        </p:nvSpPr>
        <p:spPr>
          <a:xfrm>
            <a:off x="181147" y="1530033"/>
            <a:ext cx="2140094" cy="2187530"/>
          </a:xfrm>
          <a:prstGeom prst="verticalScroll">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486340" y="1955720"/>
            <a:ext cx="1604267" cy="1754326"/>
          </a:xfrm>
          <a:prstGeom prst="rect">
            <a:avLst/>
          </a:prstGeom>
          <a:noFill/>
        </p:spPr>
        <p:txBody>
          <a:bodyPr wrap="square" rtlCol="0">
            <a:spAutoFit/>
          </a:bodyPr>
          <a:lstStyle/>
          <a:p>
            <a:r>
              <a:rPr lang="ru-RU" sz="1200" dirty="0" smtClean="0">
                <a:latin typeface="Times New Roman" panose="02020603050405020304" pitchFamily="18" charset="0"/>
                <a:cs typeface="Times New Roman" panose="02020603050405020304" pitchFamily="18" charset="0"/>
              </a:rPr>
              <a:t>Если бы все дорожные знаки исчезли, то люди бы ходили где нельзя. Машины тоже ехали бы где нельзя. Все попадали бы в аварии.</a:t>
            </a:r>
          </a:p>
          <a:p>
            <a:pPr algn="r"/>
            <a:r>
              <a:rPr lang="ru-RU" sz="1200" dirty="0" smtClean="0">
                <a:latin typeface="Times New Roman" panose="02020603050405020304" pitchFamily="18" charset="0"/>
                <a:cs typeface="Times New Roman" panose="02020603050405020304" pitchFamily="18" charset="0"/>
              </a:rPr>
              <a:t>Богдан</a:t>
            </a:r>
            <a:endParaRPr lang="ru-RU" sz="1200" dirty="0">
              <a:latin typeface="Times New Roman" panose="02020603050405020304" pitchFamily="18" charset="0"/>
              <a:cs typeface="Times New Roman" panose="02020603050405020304" pitchFamily="18" charset="0"/>
            </a:endParaRPr>
          </a:p>
        </p:txBody>
      </p:sp>
      <p:sp>
        <p:nvSpPr>
          <p:cNvPr id="11" name="Вертикальный свиток 10"/>
          <p:cNvSpPr/>
          <p:nvPr/>
        </p:nvSpPr>
        <p:spPr>
          <a:xfrm>
            <a:off x="6668225" y="4146675"/>
            <a:ext cx="2026980" cy="2014577"/>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7020531" y="4429919"/>
            <a:ext cx="1401791" cy="1200329"/>
          </a:xfrm>
          <a:prstGeom prst="rect">
            <a:avLst/>
          </a:prstGeom>
          <a:noFill/>
        </p:spPr>
        <p:txBody>
          <a:bodyPr wrap="square" rtlCol="0">
            <a:spAutoFit/>
          </a:bodyPr>
          <a:lstStyle/>
          <a:p>
            <a:r>
              <a:rPr lang="ru-RU" sz="1200" dirty="0" smtClean="0">
                <a:latin typeface="Times New Roman" panose="02020603050405020304" pitchFamily="18" charset="0"/>
                <a:cs typeface="Times New Roman" panose="02020603050405020304" pitchFamily="18" charset="0"/>
              </a:rPr>
              <a:t>Тогда бы случилась авария. Водители бы не видели, что дети переходят дорогу. </a:t>
            </a:r>
          </a:p>
          <a:p>
            <a:pPr algn="r"/>
            <a:r>
              <a:rPr lang="ru-RU" sz="1200" dirty="0" smtClean="0">
                <a:latin typeface="Times New Roman" panose="02020603050405020304" pitchFamily="18" charset="0"/>
                <a:cs typeface="Times New Roman" panose="02020603050405020304" pitchFamily="18" charset="0"/>
              </a:rPr>
              <a:t>Андрей</a:t>
            </a:r>
          </a:p>
        </p:txBody>
      </p:sp>
      <p:sp>
        <p:nvSpPr>
          <p:cNvPr id="12" name="Вертикальный свиток 11"/>
          <p:cNvSpPr/>
          <p:nvPr/>
        </p:nvSpPr>
        <p:spPr>
          <a:xfrm>
            <a:off x="5185380" y="1178562"/>
            <a:ext cx="2193098" cy="2523614"/>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5539140" y="1454888"/>
            <a:ext cx="1578478" cy="1569660"/>
          </a:xfrm>
          <a:prstGeom prst="rect">
            <a:avLst/>
          </a:prstGeom>
          <a:noFill/>
        </p:spPr>
        <p:txBody>
          <a:bodyPr wrap="square" rtlCol="0">
            <a:spAutoFit/>
          </a:bodyPr>
          <a:lstStyle/>
          <a:p>
            <a:r>
              <a:rPr lang="ru-RU" sz="1200" dirty="0" smtClean="0">
                <a:latin typeface="Times New Roman" panose="02020603050405020304" pitchFamily="18" charset="0"/>
                <a:cs typeface="Times New Roman" panose="02020603050405020304" pitchFamily="18" charset="0"/>
              </a:rPr>
              <a:t>Машины без знаков гоняли бы. Врезались друг в друга и получались бы аварии. Водители бы не пропускали пешеходов.</a:t>
            </a:r>
            <a:endParaRPr lang="ru-RU" sz="1200" dirty="0" smtClean="0">
              <a:solidFill>
                <a:prstClr val="black"/>
              </a:solidFill>
              <a:latin typeface="Times New Roman" panose="02020603050405020304" pitchFamily="18" charset="0"/>
              <a:cs typeface="Times New Roman" panose="02020603050405020304" pitchFamily="18" charset="0"/>
            </a:endParaRPr>
          </a:p>
          <a:p>
            <a:pPr algn="r"/>
            <a:r>
              <a:rPr lang="ru-RU" sz="1200" dirty="0">
                <a:solidFill>
                  <a:prstClr val="black"/>
                </a:solidFill>
                <a:latin typeface="Times New Roman" panose="02020603050405020304" pitchFamily="18" charset="0"/>
                <a:cs typeface="Times New Roman" panose="02020603050405020304" pitchFamily="18" charset="0"/>
              </a:rPr>
              <a:t> </a:t>
            </a:r>
            <a:r>
              <a:rPr lang="ru-RU" sz="1200" dirty="0" smtClean="0">
                <a:solidFill>
                  <a:prstClr val="black"/>
                </a:solidFill>
                <a:latin typeface="Times New Roman" panose="02020603050405020304" pitchFamily="18" charset="0"/>
                <a:cs typeface="Times New Roman" panose="02020603050405020304" pitchFamily="18" charset="0"/>
              </a:rPr>
              <a:t>                Максим</a:t>
            </a:r>
            <a:endParaRPr lang="ru-RU" sz="1200" dirty="0">
              <a:latin typeface="Times New Roman" panose="02020603050405020304" pitchFamily="18" charset="0"/>
              <a:cs typeface="Times New Roman" panose="02020603050405020304" pitchFamily="18" charset="0"/>
            </a:endParaRPr>
          </a:p>
        </p:txBody>
      </p:sp>
      <p:sp>
        <p:nvSpPr>
          <p:cNvPr id="14" name="Вертикальный свиток 13"/>
          <p:cNvSpPr/>
          <p:nvPr/>
        </p:nvSpPr>
        <p:spPr>
          <a:xfrm>
            <a:off x="2807078" y="3872679"/>
            <a:ext cx="2193098" cy="2523614"/>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3137665" y="4296079"/>
            <a:ext cx="1581506" cy="1569660"/>
          </a:xfrm>
          <a:prstGeom prst="rect">
            <a:avLst/>
          </a:prstGeom>
          <a:noFill/>
        </p:spPr>
        <p:txBody>
          <a:bodyPr wrap="square" rtlCol="0">
            <a:spAutoFit/>
          </a:bodyPr>
          <a:lstStyle/>
          <a:p>
            <a:r>
              <a:rPr lang="ru-RU" sz="1200" dirty="0" smtClean="0">
                <a:latin typeface="Times New Roman" panose="02020603050405020304" pitchFamily="18" charset="0"/>
                <a:cs typeface="Times New Roman" panose="02020603050405020304" pitchFamily="18" charset="0"/>
              </a:rPr>
              <a:t>Если бы не было дорожных знаков, жить было бы невозможно. Никто бы не ездил и не ходил. Дороги бы не было.</a:t>
            </a:r>
          </a:p>
          <a:p>
            <a:pPr algn="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                       Егор</a:t>
            </a:r>
            <a:endParaRPr lang="ru-RU" sz="1200" dirty="0">
              <a:latin typeface="Times New Roman" panose="02020603050405020304" pitchFamily="18" charset="0"/>
              <a:cs typeface="Times New Roman" panose="02020603050405020304" pitchFamily="18" charset="0"/>
            </a:endParaRPr>
          </a:p>
        </p:txBody>
      </p:sp>
      <p:sp>
        <p:nvSpPr>
          <p:cNvPr id="17" name="Вертикальный свиток 16"/>
          <p:cNvSpPr/>
          <p:nvPr/>
        </p:nvSpPr>
        <p:spPr>
          <a:xfrm>
            <a:off x="2476401" y="1030288"/>
            <a:ext cx="2532099" cy="2093434"/>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2911743" y="1407280"/>
            <a:ext cx="1807428" cy="1569660"/>
          </a:xfrm>
          <a:prstGeom prst="rect">
            <a:avLst/>
          </a:prstGeom>
          <a:noFill/>
        </p:spPr>
        <p:txBody>
          <a:bodyPr wrap="square" rtlCol="0">
            <a:spAutoFit/>
          </a:bodyPr>
          <a:lstStyle/>
          <a:p>
            <a:r>
              <a:rPr lang="ru-RU" sz="1200" dirty="0" smtClean="0">
                <a:latin typeface="Times New Roman" panose="02020603050405020304" pitchFamily="18" charset="0"/>
                <a:cs typeface="Times New Roman" panose="02020603050405020304" pitchFamily="18" charset="0"/>
              </a:rPr>
              <a:t>Если бы все дорожные знаки исчезли, </a:t>
            </a:r>
            <a:r>
              <a:rPr lang="ru-RU" sz="1200" dirty="0">
                <a:latin typeface="Times New Roman" panose="02020603050405020304" pitchFamily="18" charset="0"/>
                <a:cs typeface="Times New Roman" panose="02020603050405020304" pitchFamily="18" charset="0"/>
              </a:rPr>
              <a:t>т</a:t>
            </a:r>
            <a:r>
              <a:rPr lang="ru-RU" sz="1200" dirty="0" smtClean="0">
                <a:latin typeface="Times New Roman" panose="02020603050405020304" pitchFamily="18" charset="0"/>
                <a:cs typeface="Times New Roman" panose="02020603050405020304" pitchFamily="18" charset="0"/>
              </a:rPr>
              <a:t>о машины бы ехали и ехали, пешеходы бы не смогли перейти дороги . Люди бы попадали под машины.     </a:t>
            </a:r>
          </a:p>
          <a:p>
            <a:pPr algn="r"/>
            <a:r>
              <a:rPr lang="ru-RU" sz="1200" dirty="0" smtClean="0">
                <a:latin typeface="Times New Roman" panose="02020603050405020304" pitchFamily="18" charset="0"/>
                <a:cs typeface="Times New Roman" panose="02020603050405020304" pitchFamily="18" charset="0"/>
              </a:rPr>
              <a:t>  София Б.</a:t>
            </a:r>
            <a:endParaRPr lang="ru-RU" sz="1200"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3"/>
          <a:stretch>
            <a:fillRect/>
          </a:stretch>
        </p:blipFill>
        <p:spPr>
          <a:xfrm>
            <a:off x="355627" y="4207076"/>
            <a:ext cx="1771039" cy="2268451"/>
          </a:xfrm>
          <a:prstGeom prst="rect">
            <a:avLst/>
          </a:prstGeom>
        </p:spPr>
      </p:pic>
      <p:sp>
        <p:nvSpPr>
          <p:cNvPr id="19" name="Прямоугольник 18"/>
          <p:cNvSpPr/>
          <p:nvPr/>
        </p:nvSpPr>
        <p:spPr>
          <a:xfrm>
            <a:off x="355627" y="381986"/>
            <a:ext cx="6761991" cy="584775"/>
          </a:xfrm>
          <a:prstGeom prst="rect">
            <a:avLst/>
          </a:prstGeom>
        </p:spPr>
        <p:txBody>
          <a:bodyPr wrap="square">
            <a:spAutoFit/>
          </a:bodyPr>
          <a:lstStyle/>
          <a:p>
            <a:pPr lvl="0"/>
            <a:r>
              <a:rPr lang="ru-RU" sz="1600" b="1" dirty="0" smtClean="0">
                <a:solidFill>
                  <a:prstClr val="black"/>
                </a:solidFill>
                <a:latin typeface="Times New Roman" panose="02020603050405020304" pitchFamily="18" charset="0"/>
                <a:cs typeface="Times New Roman" panose="02020603050405020304" pitchFamily="18" charset="0"/>
              </a:rPr>
              <a:t>Занимались составлением </a:t>
            </a:r>
            <a:r>
              <a:rPr lang="ru-RU" sz="1600" b="1" dirty="0">
                <a:solidFill>
                  <a:prstClr val="black"/>
                </a:solidFill>
                <a:latin typeface="Times New Roman" panose="02020603050405020304" pitchFamily="18" charset="0"/>
                <a:cs typeface="Times New Roman" panose="02020603050405020304" pitchFamily="18" charset="0"/>
              </a:rPr>
              <a:t>творческих рассказов: «Что случилось бы, если бы все дорожные знаки исчезли</a:t>
            </a:r>
            <a:r>
              <a:rPr lang="ru-RU" sz="1600" b="1" dirty="0" smtClean="0">
                <a:solidFill>
                  <a:prstClr val="black"/>
                </a:solidFill>
                <a:latin typeface="Times New Roman" panose="02020603050405020304" pitchFamily="18" charset="0"/>
                <a:cs typeface="Times New Roman" panose="02020603050405020304" pitchFamily="18" charset="0"/>
              </a:rPr>
              <a:t>?»</a:t>
            </a:r>
            <a:endParaRPr lang="ru-RU" sz="1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6759972"/>
      </p:ext>
    </p:extLst>
  </p:cSld>
  <p:clrMapOvr>
    <a:masterClrMapping/>
  </p:clrMapOvr>
  <p:transition spd="med" advClick="0" advTm="12000">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ямоугольник 5"/>
          <p:cNvSpPr/>
          <p:nvPr/>
        </p:nvSpPr>
        <p:spPr>
          <a:xfrm>
            <a:off x="818573" y="381462"/>
            <a:ext cx="6702136" cy="338554"/>
          </a:xfrm>
          <a:prstGeom prst="rect">
            <a:avLst/>
          </a:prstGeom>
        </p:spPr>
        <p:txBody>
          <a:bodyPr wrap="square">
            <a:spAutoFit/>
          </a:bodyPr>
          <a:lstStyle/>
          <a:p>
            <a:r>
              <a:rPr lang="ru-RU" sz="1600" b="1" dirty="0" smtClean="0">
                <a:latin typeface="Times New Roman" panose="02020603050405020304" pitchFamily="18" charset="0"/>
                <a:cs typeface="Times New Roman" panose="02020603050405020304" pitchFamily="18" charset="0"/>
              </a:rPr>
              <a:t>В группе есть игры и </a:t>
            </a:r>
            <a:r>
              <a:rPr lang="ru-RU" sz="1600" b="1" dirty="0" err="1" smtClean="0">
                <a:latin typeface="Times New Roman" panose="02020603050405020304" pitchFamily="18" charset="0"/>
                <a:cs typeface="Times New Roman" panose="02020603050405020304" pitchFamily="18" charset="0"/>
              </a:rPr>
              <a:t>лепбук</a:t>
            </a:r>
            <a:r>
              <a:rPr lang="ru-RU" sz="1600" b="1" dirty="0" smtClean="0">
                <a:latin typeface="Times New Roman" panose="02020603050405020304" pitchFamily="18" charset="0"/>
                <a:cs typeface="Times New Roman" panose="02020603050405020304" pitchFamily="18" charset="0"/>
              </a:rPr>
              <a:t> по правилам дорожного движения</a:t>
            </a:r>
            <a:endParaRPr lang="ru-RU" sz="1600"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2323" b="29025"/>
          <a:stretch/>
        </p:blipFill>
        <p:spPr>
          <a:xfrm>
            <a:off x="594066" y="1015118"/>
            <a:ext cx="1894716" cy="2831644"/>
          </a:xfrm>
          <a:prstGeom prst="rect">
            <a:avLst/>
          </a:prstGeom>
          <a:ln w="88900" cap="sq" cmpd="thickThin">
            <a:solidFill>
              <a:srgbClr val="00B0F0"/>
            </a:solidFill>
            <a:prstDash val="solid"/>
            <a:miter lim="800000"/>
          </a:ln>
          <a:effectLst>
            <a:innerShdw blurRad="76200">
              <a:srgbClr val="000000"/>
            </a:innerShdw>
          </a:effectLst>
        </p:spPr>
      </p:pic>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l="7407" r="15789"/>
          <a:stretch/>
        </p:blipFill>
        <p:spPr>
          <a:xfrm>
            <a:off x="3082848" y="1061248"/>
            <a:ext cx="4094018" cy="2448715"/>
          </a:xfrm>
          <a:prstGeom prst="rect">
            <a:avLst/>
          </a:prstGeom>
          <a:ln w="88900" cap="sq" cmpd="thickThin">
            <a:solidFill>
              <a:srgbClr val="FF0000"/>
            </a:solidFill>
            <a:prstDash val="solid"/>
            <a:miter lim="800000"/>
          </a:ln>
          <a:effectLst>
            <a:innerShdw blurRad="76200">
              <a:srgbClr val="000000"/>
            </a:innerShdw>
          </a:effectLst>
        </p:spPr>
      </p:pic>
      <p:pic>
        <p:nvPicPr>
          <p:cNvPr id="20" name="Рисунок 19"/>
          <p:cNvPicPr>
            <a:picLocks noChangeAspect="1"/>
          </p:cNvPicPr>
          <p:nvPr/>
        </p:nvPicPr>
        <p:blipFill rotWithShape="1">
          <a:blip r:embed="rId5" cstate="print">
            <a:extLst>
              <a:ext uri="{28A0092B-C50C-407E-A947-70E740481C1C}">
                <a14:useLocalDpi xmlns:a14="http://schemas.microsoft.com/office/drawing/2010/main" val="0"/>
              </a:ext>
            </a:extLst>
          </a:blip>
          <a:srcRect l="3290" r="19956"/>
          <a:stretch/>
        </p:blipFill>
        <p:spPr>
          <a:xfrm>
            <a:off x="4863375" y="3881263"/>
            <a:ext cx="3810436" cy="2280545"/>
          </a:xfrm>
          <a:prstGeom prst="rect">
            <a:avLst/>
          </a:prstGeom>
          <a:ln w="88900" cap="sq" cmpd="thickThin">
            <a:solidFill>
              <a:srgbClr val="000000"/>
            </a:solidFill>
            <a:prstDash val="solid"/>
            <a:miter lim="800000"/>
          </a:ln>
          <a:effectLst>
            <a:innerShdw blurRad="76200">
              <a:srgbClr val="000000"/>
            </a:innerShdw>
          </a:effectLst>
        </p:spPr>
      </p:pic>
      <p:pic>
        <p:nvPicPr>
          <p:cNvPr id="21" name="Рисунок 20"/>
          <p:cNvPicPr>
            <a:picLocks noChangeAspect="1"/>
          </p:cNvPicPr>
          <p:nvPr/>
        </p:nvPicPr>
        <p:blipFill rotWithShape="1">
          <a:blip r:embed="rId6" cstate="print">
            <a:extLst>
              <a:ext uri="{28A0092B-C50C-407E-A947-70E740481C1C}">
                <a14:useLocalDpi xmlns:a14="http://schemas.microsoft.com/office/drawing/2010/main" val="0"/>
              </a:ext>
            </a:extLst>
          </a:blip>
          <a:srcRect l="8751" r="11705"/>
          <a:stretch/>
        </p:blipFill>
        <p:spPr>
          <a:xfrm>
            <a:off x="680605" y="4141864"/>
            <a:ext cx="3844636" cy="222027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33430118"/>
      </p:ext>
    </p:extLst>
  </p:cSld>
  <p:clrMapOvr>
    <a:masterClrMapping/>
  </p:clrMapOvr>
  <p:transition spd="med" advClick="0" advTm="4000">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Прямоугольник 9"/>
          <p:cNvSpPr/>
          <p:nvPr/>
        </p:nvSpPr>
        <p:spPr>
          <a:xfrm>
            <a:off x="340591" y="862826"/>
            <a:ext cx="8208818" cy="5478423"/>
          </a:xfrm>
          <a:prstGeom prst="rect">
            <a:avLst/>
          </a:prstGeom>
        </p:spPr>
        <p:txBody>
          <a:bodyPr wrap="square">
            <a:spAutoFit/>
          </a:bodyPr>
          <a:lstStyle/>
          <a:p>
            <a:pPr algn="just"/>
            <a:r>
              <a:rPr lang="ru-RU" sz="2400" b="1" dirty="0" smtClean="0">
                <a:latin typeface="Times New Roman" panose="02020603050405020304" pitchFamily="18" charset="0"/>
                <a:cs typeface="Times New Roman" panose="02020603050405020304" pitchFamily="18" charset="0"/>
              </a:rPr>
              <a:t>Известно</a:t>
            </a:r>
            <a:r>
              <a:rPr lang="ru-RU" sz="2400" b="1" dirty="0">
                <a:latin typeface="Times New Roman" panose="02020603050405020304" pitchFamily="18" charset="0"/>
                <a:cs typeface="Times New Roman" panose="02020603050405020304" pitchFamily="18" charset="0"/>
              </a:rPr>
              <a:t>, что привычки, закрепленные в детстве, остаются на всю жизнь, поэтому одной из важных проблем в обеспечении безопасности детей является профилактика детского дорожного травматизма в дошкольных учреждениях</a:t>
            </a:r>
            <a:r>
              <a:rPr lang="ru-RU" sz="2400" b="1" dirty="0" smtClean="0">
                <a:latin typeface="Times New Roman" panose="02020603050405020304" pitchFamily="18" charset="0"/>
                <a:cs typeface="Times New Roman" panose="02020603050405020304" pitchFamily="18" charset="0"/>
              </a:rPr>
              <a:t>.</a:t>
            </a:r>
          </a:p>
          <a:p>
            <a:pPr algn="just"/>
            <a:endParaRPr lang="ru-RU" sz="2400" b="1" dirty="0" smtClean="0">
              <a:latin typeface="Times New Roman" panose="02020603050405020304" pitchFamily="18" charset="0"/>
              <a:cs typeface="Times New Roman" panose="02020603050405020304" pitchFamily="18" charset="0"/>
            </a:endParaRPr>
          </a:p>
          <a:p>
            <a:pPr algn="just"/>
            <a:r>
              <a:rPr lang="ru-RU" sz="2400" b="1" dirty="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     Задача воспитателей  </a:t>
            </a:r>
            <a:r>
              <a:rPr lang="ru-RU" sz="2400" b="1" dirty="0">
                <a:latin typeface="Times New Roman" panose="02020603050405020304" pitchFamily="18" charset="0"/>
                <a:cs typeface="Times New Roman" panose="02020603050405020304" pitchFamily="18" charset="0"/>
              </a:rPr>
              <a:t>и родителей состоит в том, чтобы подготовить ребёнка к встрече с различными сложными, и порой опасными ситуациями на дороге, привить ребёнку навыки правильного поведения на улице. Ведь помочь себе в трудной ситуации может лишь тот, кто получит необходимые знания о существующих опасностях, научится их своевременно распознавать, обходить стороной</a:t>
            </a:r>
            <a:r>
              <a:rPr lang="ru-RU" sz="2400" b="1" dirty="0" smtClean="0">
                <a:latin typeface="Times New Roman" panose="02020603050405020304" pitchFamily="18" charset="0"/>
                <a:cs typeface="Times New Roman" panose="02020603050405020304" pitchFamily="18" charset="0"/>
              </a:rPr>
              <a:t>.</a:t>
            </a:r>
          </a:p>
          <a:p>
            <a:r>
              <a:rPr lang="ru-RU" sz="1400" dirty="0"/>
              <a:t> </a:t>
            </a:r>
          </a:p>
        </p:txBody>
      </p:sp>
    </p:spTree>
    <p:extLst>
      <p:ext uri="{BB962C8B-B14F-4D97-AF65-F5344CB8AC3E}">
        <p14:creationId xmlns:p14="http://schemas.microsoft.com/office/powerpoint/2010/main" val="1379880233"/>
      </p:ext>
    </p:extLst>
  </p:cSld>
  <p:clrMapOvr>
    <a:masterClrMapping/>
  </p:clrMapOvr>
  <p:transition spd="slow" advTm="10000">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Прямоугольник 6"/>
          <p:cNvSpPr/>
          <p:nvPr/>
        </p:nvSpPr>
        <p:spPr>
          <a:xfrm>
            <a:off x="363282" y="338449"/>
            <a:ext cx="5703186" cy="800219"/>
          </a:xfrm>
          <a:prstGeom prst="rect">
            <a:avLst/>
          </a:prstGeom>
        </p:spPr>
        <p:txBody>
          <a:bodyPr wrap="square">
            <a:spAutoFit/>
          </a:bodyPr>
          <a:lstStyle/>
          <a:p>
            <a:r>
              <a:rPr lang="ru-RU" sz="1600" b="1" dirty="0">
                <a:latin typeface="Times New Roman" panose="02020603050405020304" pitchFamily="18" charset="0"/>
                <a:cs typeface="Times New Roman" panose="02020603050405020304" pitchFamily="18" charset="0"/>
              </a:rPr>
              <a:t>Дети активно </a:t>
            </a:r>
            <a:r>
              <a:rPr lang="ru-RU" sz="1600" b="1" dirty="0" smtClean="0">
                <a:latin typeface="Times New Roman" panose="02020603050405020304" pitchFamily="18" charset="0"/>
                <a:cs typeface="Times New Roman" panose="02020603050405020304" pitchFamily="18" charset="0"/>
              </a:rPr>
              <a:t>играют в «Волшебные кольца </a:t>
            </a:r>
            <a:r>
              <a:rPr lang="ru-RU" sz="1600" b="1" dirty="0" err="1" smtClean="0">
                <a:latin typeface="Times New Roman" panose="02020603050405020304" pitchFamily="18" charset="0"/>
                <a:cs typeface="Times New Roman" panose="02020603050405020304" pitchFamily="18" charset="0"/>
              </a:rPr>
              <a:t>Луллия</a:t>
            </a:r>
            <a:r>
              <a:rPr lang="ru-RU" sz="1600" b="1" dirty="0" smtClean="0">
                <a:latin typeface="Times New Roman" panose="02020603050405020304" pitchFamily="18" charset="0"/>
                <a:cs typeface="Times New Roman" panose="02020603050405020304" pitchFamily="18" charset="0"/>
              </a:rPr>
              <a:t>»: «Разложи, не ошибись</a:t>
            </a:r>
            <a:r>
              <a:rPr lang="ru-RU" sz="1600" b="1" dirty="0">
                <a:latin typeface="Times New Roman" panose="02020603050405020304" pitchFamily="18" charset="0"/>
                <a:cs typeface="Times New Roman" panose="02020603050405020304" pitchFamily="18" charset="0"/>
              </a:rPr>
              <a:t>!» и закрепляют полученные </a:t>
            </a:r>
            <a:r>
              <a:rPr lang="ru-RU" sz="1600" b="1" dirty="0" smtClean="0">
                <a:latin typeface="Times New Roman" panose="02020603050405020304" pitchFamily="18" charset="0"/>
                <a:cs typeface="Times New Roman" panose="02020603050405020304" pitchFamily="18" charset="0"/>
              </a:rPr>
              <a:t>знания.</a:t>
            </a:r>
            <a:endParaRPr lang="ru-RU" sz="1600" b="1"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r="5393" b="24915"/>
          <a:stretch/>
        </p:blipFill>
        <p:spPr>
          <a:xfrm>
            <a:off x="3190627" y="2343610"/>
            <a:ext cx="2830687" cy="2995442"/>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1" r="821" b="21432"/>
          <a:stretch/>
        </p:blipFill>
        <p:spPr>
          <a:xfrm>
            <a:off x="6155539" y="3509963"/>
            <a:ext cx="2645561" cy="2794338"/>
          </a:xfrm>
          <a:prstGeom prst="rect">
            <a:avLst/>
          </a:prstGeom>
        </p:spPr>
      </p:pic>
      <p:pic>
        <p:nvPicPr>
          <p:cNvPr id="10" name="Рисунок 9"/>
          <p:cNvPicPr>
            <a:picLocks noChangeAspect="1"/>
          </p:cNvPicPr>
          <p:nvPr/>
        </p:nvPicPr>
        <p:blipFill rotWithShape="1">
          <a:blip r:embed="rId5" cstate="print">
            <a:extLst>
              <a:ext uri="{28A0092B-C50C-407E-A947-70E740481C1C}">
                <a14:useLocalDpi xmlns:a14="http://schemas.microsoft.com/office/drawing/2010/main" val="0"/>
              </a:ext>
            </a:extLst>
          </a:blip>
          <a:srcRect l="7063" t="11966" r="4660" b="12552"/>
          <a:stretch/>
        </p:blipFill>
        <p:spPr>
          <a:xfrm>
            <a:off x="310858" y="1384889"/>
            <a:ext cx="2732567" cy="3115341"/>
          </a:xfrm>
          <a:prstGeom prst="rect">
            <a:avLst/>
          </a:prstGeom>
        </p:spPr>
      </p:pic>
    </p:spTree>
    <p:extLst>
      <p:ext uri="{BB962C8B-B14F-4D97-AF65-F5344CB8AC3E}">
        <p14:creationId xmlns:p14="http://schemas.microsoft.com/office/powerpoint/2010/main" val="3536362166"/>
      </p:ext>
    </p:extLst>
  </p:cSld>
  <p:clrMapOvr>
    <a:masterClrMapping/>
  </p:clrMapOvr>
  <p:transition spd="slow" advClick="0" advTm="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ямоугольник 5"/>
          <p:cNvSpPr/>
          <p:nvPr/>
        </p:nvSpPr>
        <p:spPr>
          <a:xfrm>
            <a:off x="3862196" y="2772167"/>
            <a:ext cx="4138804" cy="461665"/>
          </a:xfrm>
          <a:prstGeom prst="rect">
            <a:avLst/>
          </a:prstGeom>
        </p:spPr>
        <p:txBody>
          <a:bodyPr wrap="square">
            <a:spAutoFit/>
          </a:bodyPr>
          <a:lstStyle/>
          <a:p>
            <a:r>
              <a:rPr lang="ru-RU" sz="2400" b="1" dirty="0" smtClean="0">
                <a:solidFill>
                  <a:srgbClr val="FF0000"/>
                </a:solidFill>
                <a:latin typeface="Georgia" panose="02040502050405020303" pitchFamily="18" charset="0"/>
              </a:rPr>
              <a:t>Спасибо за внимание!</a:t>
            </a:r>
            <a:endParaRPr lang="ru-RU" sz="2400" dirty="0">
              <a:solidFill>
                <a:srgbClr val="FF0000"/>
              </a:solidFill>
              <a:latin typeface="Georgia" panose="02040502050405020303"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58775"/>
            <a:ext cx="3404996" cy="4365379"/>
          </a:xfrm>
          <a:prstGeom prst="rect">
            <a:avLst/>
          </a:prstGeom>
        </p:spPr>
      </p:pic>
    </p:spTree>
    <p:extLst>
      <p:ext uri="{BB962C8B-B14F-4D97-AF65-F5344CB8AC3E}">
        <p14:creationId xmlns:p14="http://schemas.microsoft.com/office/powerpoint/2010/main" val="3512840656"/>
      </p:ext>
    </p:extLst>
  </p:cSld>
  <p:clrMapOvr>
    <a:masterClrMapping/>
  </p:clrMapOvr>
  <p:transition spd="slow" advTm="2000">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ямоугольник 5"/>
          <p:cNvSpPr/>
          <p:nvPr/>
        </p:nvSpPr>
        <p:spPr>
          <a:xfrm>
            <a:off x="324016" y="252220"/>
            <a:ext cx="7286470" cy="584775"/>
          </a:xfrm>
          <a:prstGeom prst="rect">
            <a:avLst/>
          </a:prstGeom>
        </p:spPr>
        <p:txBody>
          <a:bodyPr wrap="square">
            <a:spAutoFit/>
          </a:bodyPr>
          <a:lstStyle/>
          <a:p>
            <a:pPr lvl="0"/>
            <a:r>
              <a:rPr lang="ru-RU" sz="1600" b="1" dirty="0" smtClean="0">
                <a:solidFill>
                  <a:prstClr val="black"/>
                </a:solidFill>
                <a:latin typeface="Times New Roman" panose="02020603050405020304" pitchFamily="18" charset="0"/>
                <a:cs typeface="Times New Roman" panose="02020603050405020304" pitchFamily="18" charset="0"/>
              </a:rPr>
              <a:t>В группе мы </a:t>
            </a:r>
            <a:r>
              <a:rPr lang="ru-RU" sz="1600" b="1" dirty="0" smtClean="0">
                <a:solidFill>
                  <a:prstClr val="black"/>
                </a:solidFill>
                <a:latin typeface="Times New Roman" panose="02020603050405020304" pitchFamily="18" charset="0"/>
                <a:cs typeface="Times New Roman" panose="02020603050405020304" pitchFamily="18" charset="0"/>
              </a:rPr>
              <a:t>устраиваем </a:t>
            </a:r>
            <a:r>
              <a:rPr lang="ru-RU" sz="1600" b="1" dirty="0" smtClean="0">
                <a:solidFill>
                  <a:prstClr val="black"/>
                </a:solidFill>
                <a:latin typeface="Times New Roman" panose="02020603050405020304" pitchFamily="18" charset="0"/>
                <a:cs typeface="Times New Roman" panose="02020603050405020304" pitchFamily="18" charset="0"/>
              </a:rPr>
              <a:t>просмотр мультфильмов по ПДД:</a:t>
            </a:r>
          </a:p>
          <a:p>
            <a:pPr lvl="0"/>
            <a:r>
              <a:rPr lang="ru-RU" sz="1600" b="1" dirty="0" smtClean="0">
                <a:solidFill>
                  <a:prstClr val="black"/>
                </a:solidFill>
                <a:latin typeface="Times New Roman" panose="02020603050405020304" pitchFamily="18" charset="0"/>
                <a:cs typeface="Times New Roman" panose="02020603050405020304" pitchFamily="18" charset="0"/>
              </a:rPr>
              <a:t>«</a:t>
            </a:r>
            <a:r>
              <a:rPr lang="ru-RU" sz="1600" b="1" dirty="0">
                <a:solidFill>
                  <a:prstClr val="black"/>
                </a:solidFill>
                <a:latin typeface="Times New Roman" panose="02020603050405020304" pitchFamily="18" charset="0"/>
                <a:cs typeface="Times New Roman" panose="02020603050405020304" pitchFamily="18" charset="0"/>
              </a:rPr>
              <a:t>Уроки тетушки Совы», </a:t>
            </a:r>
            <a:r>
              <a:rPr lang="ru-RU" sz="1600" b="1" dirty="0" smtClean="0">
                <a:solidFill>
                  <a:prstClr val="black"/>
                </a:solidFill>
                <a:latin typeface="Times New Roman" panose="02020603050405020304" pitchFamily="18" charset="0"/>
                <a:cs typeface="Times New Roman" panose="02020603050405020304" pitchFamily="18" charset="0"/>
              </a:rPr>
              <a:t> «Азбука безопасности </a:t>
            </a:r>
            <a:r>
              <a:rPr lang="ru-RU" sz="1600" b="1" dirty="0" err="1" smtClean="0">
                <a:solidFill>
                  <a:prstClr val="black"/>
                </a:solidFill>
                <a:latin typeface="Times New Roman" panose="02020603050405020304" pitchFamily="18" charset="0"/>
                <a:cs typeface="Times New Roman" panose="02020603050405020304" pitchFamily="18" charset="0"/>
              </a:rPr>
              <a:t>Смешариков</a:t>
            </a:r>
            <a:r>
              <a:rPr lang="ru-RU" sz="1600" b="1" dirty="0" smtClean="0">
                <a:solidFill>
                  <a:prstClr val="black"/>
                </a:solidFill>
                <a:latin typeface="Times New Roman" panose="02020603050405020304" pitchFamily="18" charset="0"/>
                <a:cs typeface="Times New Roman" panose="02020603050405020304" pitchFamily="18" charset="0"/>
              </a:rPr>
              <a:t>», </a:t>
            </a:r>
            <a:r>
              <a:rPr lang="ru-RU" sz="1600" b="1" dirty="0">
                <a:solidFill>
                  <a:prstClr val="black"/>
                </a:solidFill>
                <a:latin typeface="Times New Roman" panose="02020603050405020304" pitchFamily="18" charset="0"/>
                <a:cs typeface="Times New Roman" panose="02020603050405020304" pitchFamily="18" charset="0"/>
              </a:rPr>
              <a:t>«Лукоморье</a:t>
            </a:r>
            <a:r>
              <a:rPr lang="ru-RU" sz="1600" b="1" dirty="0" smtClean="0">
                <a:solidFill>
                  <a:prstClr val="black"/>
                </a:solidFill>
                <a:latin typeface="Times New Roman" panose="02020603050405020304" pitchFamily="18" charset="0"/>
                <a:cs typeface="Times New Roman" panose="02020603050405020304" pitchFamily="18" charset="0"/>
              </a:rPr>
              <a:t>».</a:t>
            </a:r>
            <a:endParaRPr lang="ru-RU" sz="1600" b="1" dirty="0">
              <a:solidFill>
                <a:prstClr val="black"/>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369" t="10404" r="869" b="-4926"/>
          <a:stretch/>
        </p:blipFill>
        <p:spPr>
          <a:xfrm>
            <a:off x="4826031" y="1050409"/>
            <a:ext cx="3632169" cy="2607190"/>
          </a:xfrm>
          <a:prstGeom prst="rect">
            <a:avLst/>
          </a:prstGeom>
          <a:ln w="88900" cap="sq" cmpd="thickThin">
            <a:solidFill>
              <a:srgbClr val="000000"/>
            </a:solidFill>
            <a:prstDash val="solid"/>
            <a:miter lim="800000"/>
          </a:ln>
          <a:effectLst>
            <a:innerShdw blurRad="76200">
              <a:srgbClr val="000000"/>
            </a:innerShdw>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t="14938" r="2654"/>
          <a:stretch/>
        </p:blipFill>
        <p:spPr>
          <a:xfrm>
            <a:off x="164126" y="932118"/>
            <a:ext cx="3798273" cy="248924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1" name="Рисунок 10"/>
          <p:cNvPicPr>
            <a:picLocks noChangeAspect="1"/>
          </p:cNvPicPr>
          <p:nvPr/>
        </p:nvPicPr>
        <p:blipFill rotWithShape="1">
          <a:blip r:embed="rId5" cstate="print">
            <a:extLst>
              <a:ext uri="{28A0092B-C50C-407E-A947-70E740481C1C}">
                <a14:useLocalDpi xmlns:a14="http://schemas.microsoft.com/office/drawing/2010/main" val="0"/>
              </a:ext>
            </a:extLst>
          </a:blip>
          <a:srcRect t="7572" r="1805"/>
          <a:stretch/>
        </p:blipFill>
        <p:spPr>
          <a:xfrm>
            <a:off x="4546601" y="3957041"/>
            <a:ext cx="4203068" cy="2967135"/>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10" name="Рисунок 9"/>
          <p:cNvPicPr>
            <a:picLocks noChangeAspect="1"/>
          </p:cNvPicPr>
          <p:nvPr/>
        </p:nvPicPr>
        <p:blipFill rotWithShape="1">
          <a:blip r:embed="rId6" cstate="print">
            <a:extLst>
              <a:ext uri="{28A0092B-C50C-407E-A947-70E740481C1C}">
                <a14:useLocalDpi xmlns:a14="http://schemas.microsoft.com/office/drawing/2010/main" val="0"/>
              </a:ext>
            </a:extLst>
          </a:blip>
          <a:srcRect l="3182" t="2275" r="7459"/>
          <a:stretch/>
        </p:blipFill>
        <p:spPr>
          <a:xfrm>
            <a:off x="1199293" y="3529521"/>
            <a:ext cx="2204308" cy="3214237"/>
          </a:xfrm>
          <a:prstGeom prst="rect">
            <a:avLst/>
          </a:prstGeom>
        </p:spPr>
      </p:pic>
    </p:spTree>
    <p:extLst>
      <p:ext uri="{BB962C8B-B14F-4D97-AF65-F5344CB8AC3E}">
        <p14:creationId xmlns:p14="http://schemas.microsoft.com/office/powerpoint/2010/main" val="4047009638"/>
      </p:ext>
    </p:extLst>
  </p:cSld>
  <p:clrMapOvr>
    <a:masterClrMapping/>
  </p:clrMapOvr>
  <p:transition spd="med" advTm="6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30469" y="693807"/>
            <a:ext cx="8334131" cy="5262979"/>
          </a:xfrm>
          <a:prstGeom prst="rect">
            <a:avLst/>
          </a:prstGeom>
          <a:noFill/>
        </p:spPr>
        <p:txBody>
          <a:bodyPr wrap="square" rtlCol="0">
            <a:spAutoFit/>
          </a:bodyPr>
          <a:lstStyle/>
          <a:p>
            <a:r>
              <a:rPr lang="ru-RU" sz="2400" b="1" dirty="0" smtClean="0">
                <a:latin typeface="Times New Roman" panose="02020603050405020304" pitchFamily="18" charset="0"/>
                <a:cs typeface="Times New Roman" panose="02020603050405020304" pitchFamily="18" charset="0"/>
              </a:rPr>
              <a:t>Движение </a:t>
            </a:r>
            <a:r>
              <a:rPr lang="ru-RU" sz="2400" b="1" dirty="0">
                <a:latin typeface="Times New Roman" panose="02020603050405020304" pitchFamily="18" charset="0"/>
                <a:cs typeface="Times New Roman" panose="02020603050405020304" pitchFamily="18" charset="0"/>
              </a:rPr>
              <a:t>по тротуару</a:t>
            </a:r>
            <a:r>
              <a:rPr lang="ru-RU" sz="2400" b="1"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&gt; Периодически обращайте внимание ребенка на появляющиеся вдали и проезжающие мимо автомобили, особенно на те из них, которые едут с большой скоростью. Научите ребенка замечать транспорт издали, провожать его глазами и оценивать скорость.</a:t>
            </a:r>
          </a:p>
          <a:p>
            <a:r>
              <a:rPr lang="ru-RU" sz="2400" dirty="0">
                <a:latin typeface="Times New Roman" panose="02020603050405020304" pitchFamily="18" charset="0"/>
                <a:cs typeface="Times New Roman" panose="02020603050405020304" pitchFamily="18" charset="0"/>
              </a:rPr>
              <a:t>&gt; Остановитесь у стоящего транспорта и обратите внимание ребенка на то, как он закрывает обзор улицы. Можно подумать, что опасности нет, и выйти на проезжую часть дороги, а в это время из-за стоящего автомобиля выедет другая машина.</a:t>
            </a:r>
          </a:p>
          <a:p>
            <a:r>
              <a:rPr lang="ru-RU" sz="2400" dirty="0">
                <a:latin typeface="Times New Roman" panose="02020603050405020304" pitchFamily="18" charset="0"/>
                <a:cs typeface="Times New Roman" panose="02020603050405020304" pitchFamily="18" charset="0"/>
              </a:rPr>
              <a:t>&gt; В результате такого наблюдения у детей вырабатывается важнейший для безопасности на улице рефлекс предвидения скрытой опасности.</a:t>
            </a:r>
          </a:p>
        </p:txBody>
      </p:sp>
      <p:sp>
        <p:nvSpPr>
          <p:cNvPr id="6" name="TextBox 5"/>
          <p:cNvSpPr txBox="1"/>
          <p:nvPr/>
        </p:nvSpPr>
        <p:spPr>
          <a:xfrm>
            <a:off x="139700" y="247660"/>
            <a:ext cx="7404100" cy="400110"/>
          </a:xfrm>
          <a:prstGeom prst="rect">
            <a:avLst/>
          </a:prstGeom>
          <a:noFill/>
        </p:spPr>
        <p:txBody>
          <a:bodyPr wrap="square" rtlCol="0">
            <a:spAutoFit/>
          </a:bodyPr>
          <a:lstStyle/>
          <a:p>
            <a:pPr lvl="0"/>
            <a:r>
              <a:rPr lang="ru-RU" sz="2000" b="1">
                <a:solidFill>
                  <a:prstClr val="black"/>
                </a:solidFill>
                <a:latin typeface="Times New Roman" panose="02020603050405020304" pitchFamily="18" charset="0"/>
                <a:cs typeface="Times New Roman" panose="02020603050405020304" pitchFamily="18" charset="0"/>
              </a:rPr>
              <a:t>Рекомендуем родителям быть внимательнее на улицах города</a:t>
            </a:r>
            <a:endParaRPr lang="ru-RU"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2041479"/>
      </p:ext>
    </p:extLst>
  </p:cSld>
  <p:clrMapOvr>
    <a:masterClrMapping/>
  </p:clrMapOvr>
  <p:transition spd="slow" advClick="0" advTm="8000">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Прямоугольник 4"/>
          <p:cNvSpPr/>
          <p:nvPr/>
        </p:nvSpPr>
        <p:spPr>
          <a:xfrm>
            <a:off x="685800" y="142612"/>
            <a:ext cx="6974730" cy="338554"/>
          </a:xfrm>
          <a:prstGeom prst="rect">
            <a:avLst/>
          </a:prstGeom>
        </p:spPr>
        <p:txBody>
          <a:bodyPr wrap="none">
            <a:spAutoFit/>
          </a:bodyPr>
          <a:lstStyle/>
          <a:p>
            <a:r>
              <a:rPr lang="ru-RU" sz="1600" b="1" dirty="0" smtClean="0">
                <a:solidFill>
                  <a:prstClr val="black"/>
                </a:solidFill>
                <a:latin typeface="Times New Roman" panose="02020603050405020304" pitchFamily="18" charset="0"/>
                <a:cs typeface="Times New Roman" panose="02020603050405020304" pitchFamily="18" charset="0"/>
              </a:rPr>
              <a:t>Во время проведения образовательной деятельности «Дорожная </a:t>
            </a:r>
            <a:r>
              <a:rPr lang="ru-RU" sz="1600" b="1" dirty="0">
                <a:solidFill>
                  <a:prstClr val="black"/>
                </a:solidFill>
                <a:latin typeface="Times New Roman" panose="02020603050405020304" pitchFamily="18" charset="0"/>
                <a:cs typeface="Times New Roman" panose="02020603050405020304" pitchFamily="18" charset="0"/>
              </a:rPr>
              <a:t>Азбука»</a:t>
            </a:r>
            <a:endParaRPr lang="ru-RU" sz="1600" b="1" dirty="0"/>
          </a:p>
        </p:txBody>
      </p:sp>
      <p:sp>
        <p:nvSpPr>
          <p:cNvPr id="7" name="TextBox 6"/>
          <p:cNvSpPr txBox="1"/>
          <p:nvPr/>
        </p:nvSpPr>
        <p:spPr>
          <a:xfrm>
            <a:off x="768350" y="3233497"/>
            <a:ext cx="7607300" cy="338554"/>
          </a:xfrm>
          <a:prstGeom prst="rect">
            <a:avLst/>
          </a:prstGeom>
          <a:noFill/>
        </p:spPr>
        <p:txBody>
          <a:bodyPr wrap="square" rtlCol="0">
            <a:spAutoFit/>
          </a:bodyPr>
          <a:lstStyle/>
          <a:p>
            <a:pPr algn="ctr"/>
            <a:r>
              <a:rPr lang="ru-RU" sz="1600" b="1" dirty="0">
                <a:latin typeface="Times New Roman" panose="02020603050405020304" pitchFamily="18" charset="0"/>
                <a:cs typeface="Times New Roman" panose="02020603050405020304" pitchFamily="18" charset="0"/>
              </a:rPr>
              <a:t>д</a:t>
            </a:r>
            <a:r>
              <a:rPr lang="ru-RU" sz="1600" b="1" dirty="0" smtClean="0">
                <a:latin typeface="Times New Roman" panose="02020603050405020304" pitchFamily="18" charset="0"/>
                <a:cs typeface="Times New Roman" panose="02020603050405020304" pitchFamily="18" charset="0"/>
              </a:rPr>
              <a:t>ети рассказали Буратино о правилах дорожного движения,  дорожных знаках.</a:t>
            </a:r>
            <a:endParaRPr lang="ru-RU" sz="1600" b="1"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29" y="420244"/>
            <a:ext cx="3670300" cy="2752726"/>
          </a:xfrm>
          <a:prstGeom prst="rect">
            <a:avLst/>
          </a:prstGeom>
        </p:spPr>
      </p:pic>
      <p:pic>
        <p:nvPicPr>
          <p:cNvPr id="13" name="Рисунок 12"/>
          <p:cNvPicPr>
            <a:picLocks noChangeAspect="1"/>
          </p:cNvPicPr>
          <p:nvPr/>
        </p:nvPicPr>
        <p:blipFill rotWithShape="1">
          <a:blip r:embed="rId4" cstate="print">
            <a:extLst>
              <a:ext uri="{28A0092B-C50C-407E-A947-70E740481C1C}">
                <a14:useLocalDpi xmlns:a14="http://schemas.microsoft.com/office/drawing/2010/main" val="0"/>
              </a:ext>
            </a:extLst>
          </a:blip>
          <a:srcRect l="-285" t="6838" r="285" b="-6838"/>
          <a:stretch/>
        </p:blipFill>
        <p:spPr>
          <a:xfrm>
            <a:off x="4618379" y="420244"/>
            <a:ext cx="3922371" cy="2941779"/>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7100" y="3632578"/>
            <a:ext cx="4300564" cy="3225422"/>
          </a:xfrm>
          <a:prstGeom prst="rect">
            <a:avLst/>
          </a:prstGeom>
        </p:spPr>
      </p:pic>
    </p:spTree>
    <p:extLst>
      <p:ext uri="{BB962C8B-B14F-4D97-AF65-F5344CB8AC3E}">
        <p14:creationId xmlns:p14="http://schemas.microsoft.com/office/powerpoint/2010/main" val="1724745152"/>
      </p:ext>
    </p:extLst>
  </p:cSld>
  <p:clrMapOvr>
    <a:masterClrMapping/>
  </p:clrMapOvr>
  <p:transition spd="med" advClick="0" advTm="8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13470" y="632252"/>
            <a:ext cx="8117059" cy="5401479"/>
          </a:xfrm>
          <a:prstGeom prst="rect">
            <a:avLst/>
          </a:prstGeom>
          <a:noFill/>
        </p:spPr>
        <p:txBody>
          <a:bodyPr wrap="square" rtlCol="0">
            <a:spAutoFit/>
          </a:bodyPr>
          <a:lstStyle/>
          <a:p>
            <a:pPr>
              <a:lnSpc>
                <a:spcPct val="115000"/>
              </a:lnSpc>
              <a:spcAft>
                <a:spcPts val="0"/>
              </a:spcAft>
            </a:pPr>
            <a:r>
              <a:rPr lang="ru-RU" sz="2000" b="1" dirty="0" smtClean="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Переходя</a:t>
            </a:r>
            <a:r>
              <a:rPr lang="ru-RU" sz="2000" b="1" dirty="0" smtClean="0">
                <a:solidFill>
                  <a:srgbClr val="000000"/>
                </a:solidFill>
                <a:latin typeface="Bookman Old Style" panose="02050604050505020204" pitchFamily="18" charset="0"/>
                <a:ea typeface="Times New Roman" panose="02020603050405020304" pitchFamily="18" charset="0"/>
                <a:cs typeface="Arial" panose="020B0604020202020204" pitchFamily="34" charset="0"/>
              </a:rPr>
              <a:t> </a:t>
            </a:r>
            <a:r>
              <a:rPr lang="ru-RU" sz="2000" b="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через</a:t>
            </a:r>
            <a:r>
              <a:rPr lang="ru-RU" sz="2000" b="1" dirty="0">
                <a:solidFill>
                  <a:srgbClr val="000000"/>
                </a:solidFill>
                <a:latin typeface="Bookman Old Style" panose="02050604050505020204" pitchFamily="18" charset="0"/>
                <a:ea typeface="Times New Roman" panose="02020603050405020304" pitchFamily="18" charset="0"/>
                <a:cs typeface="Arial" panose="020B0604020202020204" pitchFamily="34" charset="0"/>
              </a:rPr>
              <a:t> </a:t>
            </a:r>
            <a:r>
              <a:rPr lang="ru-RU" sz="2000" b="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проезжую</a:t>
            </a:r>
            <a:r>
              <a:rPr lang="ru-RU" sz="2000" b="1" dirty="0">
                <a:solidFill>
                  <a:srgbClr val="000000"/>
                </a:solidFill>
                <a:latin typeface="Bookman Old Style" panose="02050604050505020204" pitchFamily="18" charset="0"/>
                <a:ea typeface="Times New Roman" panose="02020603050405020304" pitchFamily="18" charset="0"/>
                <a:cs typeface="Arial" panose="020B0604020202020204" pitchFamily="34" charset="0"/>
              </a:rPr>
              <a:t> </a:t>
            </a:r>
            <a:r>
              <a:rPr lang="ru-RU" sz="2000" b="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часть</a:t>
            </a:r>
            <a:r>
              <a:rPr lang="ru-RU" sz="2000" b="1" dirty="0">
                <a:solidFill>
                  <a:srgbClr val="000000"/>
                </a:solidFill>
                <a:latin typeface="Bookman Old Style" panose="02050604050505020204" pitchFamily="18" charset="0"/>
                <a:ea typeface="Times New Roman" panose="02020603050405020304" pitchFamily="18" charset="0"/>
                <a:cs typeface="Arial" panose="020B0604020202020204" pitchFamily="34" charset="0"/>
              </a:rPr>
              <a:t>, </a:t>
            </a:r>
            <a:r>
              <a:rPr lang="ru-RU" sz="2000" b="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где</a:t>
            </a:r>
            <a:r>
              <a:rPr lang="ru-RU" sz="2000" b="1" dirty="0">
                <a:solidFill>
                  <a:srgbClr val="000000"/>
                </a:solidFill>
                <a:latin typeface="Bookman Old Style" panose="02050604050505020204" pitchFamily="18" charset="0"/>
                <a:ea typeface="Times New Roman" panose="02020603050405020304" pitchFamily="18" charset="0"/>
                <a:cs typeface="Arial" panose="020B0604020202020204" pitchFamily="34" charset="0"/>
              </a:rPr>
              <a:t> </a:t>
            </a:r>
            <a:r>
              <a:rPr lang="ru-RU" sz="2000" b="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нет</a:t>
            </a:r>
            <a:r>
              <a:rPr lang="ru-RU" sz="2000" b="1" dirty="0">
                <a:solidFill>
                  <a:srgbClr val="000000"/>
                </a:solidFill>
                <a:latin typeface="Bookman Old Style" panose="02050604050505020204" pitchFamily="18" charset="0"/>
                <a:ea typeface="Times New Roman" panose="02020603050405020304" pitchFamily="18" charset="0"/>
                <a:cs typeface="Arial" panose="020B0604020202020204" pitchFamily="34" charset="0"/>
              </a:rPr>
              <a:t> </a:t>
            </a:r>
            <a:r>
              <a:rPr lang="ru-RU" sz="2000" b="1" dirty="0" smtClean="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светофора,</a:t>
            </a:r>
            <a:r>
              <a:rPr lang="ru-RU" sz="2000" b="1" dirty="0" smtClean="0">
                <a:solidFill>
                  <a:srgbClr val="000000"/>
                </a:solidFill>
                <a:latin typeface="Bookman Old Style" panose="02050604050505020204" pitchFamily="18" charset="0"/>
                <a:ea typeface="Times New Roman" panose="02020603050405020304" pitchFamily="18" charset="0"/>
                <a:cs typeface="Arial" panose="020B0604020202020204" pitchFamily="34" charset="0"/>
              </a:rPr>
              <a:t> обратите внимание:</a:t>
            </a:r>
            <a:r>
              <a:rPr lang="ru-RU" sz="2000" dirty="0">
                <a:latin typeface="Bookman Old Style" panose="02050604050505020204" pitchFamily="18" charset="0"/>
                <a:ea typeface="Times New Roman" panose="02020603050405020304" pitchFamily="18" charset="0"/>
                <a:cs typeface="Arial" panose="020B0604020202020204" pitchFamily="34"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Во время прогулок и по дороге в детский сад, школу и обратно приучайте ребенка останавливаться, приблизившись к проезжей части дороги. Остановка позволит ему переключиться и оценить ситуацию. Это главное правило пешехода.</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На перекрестке научите детей замечать транспорт, готовящийся к повороту направо (прежде всего) и налево. Как правило, транспорт, поворачивающий направо, занимает крайнее правое положение и включает правый указатель поворота, а поворачивающий налево - крайнее левое положение и включает левый указатель поворота.</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Наблюдая за проезжающим через переход крупным транспортом, обращайте внимание ребенка на то, что пока этот автомобиль не отъехал далеко, он может скрывать другой, который едет за ним. Поэтому лучше подождать, пока крупный автомобиль отъедет подальше.</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490316"/>
      </p:ext>
    </p:extLst>
  </p:cSld>
  <p:clrMapOvr>
    <a:masterClrMapping/>
  </p:clrMapOvr>
  <p:transition spd="slow" advClick="0" advTm="8000">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09537" y="2011599"/>
            <a:ext cx="3261429" cy="4348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822" y="440863"/>
            <a:ext cx="2289383" cy="128777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393397" y="4814813"/>
            <a:ext cx="2467701" cy="369168"/>
          </a:xfrm>
          <a:prstGeom prst="rect">
            <a:avLst/>
          </a:prstGeom>
          <a:noFill/>
        </p:spPr>
        <p:txBody>
          <a:bodyPr wrap="square" rtlCol="0">
            <a:spAutoFit/>
          </a:bodyPr>
          <a:lstStyle/>
          <a:p>
            <a:endParaRPr lang="ru-RU" dirty="0"/>
          </a:p>
        </p:txBody>
      </p:sp>
      <p:sp>
        <p:nvSpPr>
          <p:cNvPr id="13" name="TextBox 12"/>
          <p:cNvSpPr txBox="1"/>
          <p:nvPr/>
        </p:nvSpPr>
        <p:spPr>
          <a:xfrm>
            <a:off x="659059" y="2043718"/>
            <a:ext cx="4404077" cy="369332"/>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Почему люди разбегаются с тротуара?</a:t>
            </a:r>
            <a:endParaRPr lang="ru-RU"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875808" y="3570737"/>
            <a:ext cx="184731" cy="369332"/>
          </a:xfrm>
          <a:prstGeom prst="rect">
            <a:avLst/>
          </a:prstGeom>
          <a:noFill/>
        </p:spPr>
        <p:txBody>
          <a:bodyPr wrap="none" rtlCol="0">
            <a:spAutoFit/>
          </a:bodyPr>
          <a:lstStyle/>
          <a:p>
            <a:endParaRPr lang="ru-RU" dirty="0"/>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0678" y="417405"/>
            <a:ext cx="3037962" cy="4050620"/>
          </a:xfrm>
          <a:prstGeom prst="rect">
            <a:avLst/>
          </a:prstGeom>
        </p:spPr>
      </p:pic>
      <p:sp>
        <p:nvSpPr>
          <p:cNvPr id="21" name="Прямоугольная выноска 20"/>
          <p:cNvSpPr/>
          <p:nvPr/>
        </p:nvSpPr>
        <p:spPr>
          <a:xfrm>
            <a:off x="5183289" y="5108077"/>
            <a:ext cx="3202272" cy="1394499"/>
          </a:xfrm>
          <a:prstGeom prst="wedgeRectCallout">
            <a:avLst>
              <a:gd name="adj1" fmla="val -33534"/>
              <a:gd name="adj2" fmla="val -14589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p:cNvSpPr txBox="1"/>
          <p:nvPr/>
        </p:nvSpPr>
        <p:spPr>
          <a:xfrm>
            <a:off x="260040" y="100159"/>
            <a:ext cx="7800716" cy="338554"/>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Выполняли задания тетушки Совы: раскрашивали и отвечали на вопросы</a:t>
            </a:r>
            <a:endParaRPr lang="ru-RU" sz="16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5402360" y="5213203"/>
            <a:ext cx="2713640" cy="1200329"/>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Потому что велосипедисты должны ездить по велосипедной дорожке</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7683834"/>
      </p:ext>
    </p:extLst>
  </p:cSld>
  <p:clrMapOvr>
    <a:masterClrMapping/>
  </p:clrMapOvr>
  <p:transition spd="med" advClick="0" advTm="5000">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502167" y="1275643"/>
            <a:ext cx="3614279" cy="5241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393397" y="4814813"/>
            <a:ext cx="2467701" cy="369168"/>
          </a:xfrm>
          <a:prstGeom prst="rect">
            <a:avLst/>
          </a:prstGeom>
          <a:noFill/>
        </p:spPr>
        <p:txBody>
          <a:bodyPr wrap="square" rtlCol="0">
            <a:spAutoFit/>
          </a:bodyPr>
          <a:lstStyle/>
          <a:p>
            <a:endParaRPr lang="ru-RU" dirty="0"/>
          </a:p>
        </p:txBody>
      </p:sp>
      <p:sp>
        <p:nvSpPr>
          <p:cNvPr id="14" name="TextBox 13"/>
          <p:cNvSpPr txBox="1"/>
          <p:nvPr/>
        </p:nvSpPr>
        <p:spPr>
          <a:xfrm>
            <a:off x="3945021" y="1659205"/>
            <a:ext cx="5409651" cy="338554"/>
          </a:xfrm>
          <a:prstGeom prst="rect">
            <a:avLst/>
          </a:prstGeom>
          <a:noFill/>
        </p:spPr>
        <p:txBody>
          <a:bodyPr wrap="square" rtlCol="0">
            <a:spAutoFit/>
          </a:bodyPr>
          <a:lstStyle/>
          <a:p>
            <a:r>
              <a:rPr lang="ru-RU" sz="1600" dirty="0" smtClean="0">
                <a:latin typeface="Times New Roman" panose="02020603050405020304" pitchFamily="18" charset="0"/>
                <a:cs typeface="Times New Roman" panose="02020603050405020304" pitchFamily="18" charset="0"/>
              </a:rPr>
              <a:t>Как ты думаешь, </a:t>
            </a:r>
            <a:r>
              <a:rPr lang="ru-RU" sz="1600" dirty="0">
                <a:latin typeface="Times New Roman" panose="02020603050405020304" pitchFamily="18" charset="0"/>
                <a:cs typeface="Times New Roman" panose="02020603050405020304" pitchFamily="18" charset="0"/>
              </a:rPr>
              <a:t>ч</a:t>
            </a:r>
            <a:r>
              <a:rPr lang="ru-RU" sz="1600" dirty="0" smtClean="0">
                <a:latin typeface="Times New Roman" panose="02020603050405020304" pitchFamily="18" charset="0"/>
                <a:cs typeface="Times New Roman" panose="02020603050405020304" pitchFamily="18" charset="0"/>
              </a:rPr>
              <a:t>то может произойти с этим ребенком?</a:t>
            </a:r>
            <a:endParaRPr lang="ru-RU" sz="16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875808" y="3570737"/>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707" y="1893348"/>
            <a:ext cx="2516384" cy="3355177"/>
          </a:xfrm>
          <a:prstGeom prst="rect">
            <a:avLst/>
          </a:prstGeom>
        </p:spPr>
      </p:pic>
      <p:sp>
        <p:nvSpPr>
          <p:cNvPr id="32" name="Прямоугольная выноска 31"/>
          <p:cNvSpPr/>
          <p:nvPr/>
        </p:nvSpPr>
        <p:spPr>
          <a:xfrm>
            <a:off x="2380906" y="5462550"/>
            <a:ext cx="3288375" cy="1321437"/>
          </a:xfrm>
          <a:prstGeom prst="wedgeRectCallout">
            <a:avLst>
              <a:gd name="adj1" fmla="val -26055"/>
              <a:gd name="adj2" fmla="val -83039"/>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TextBox 32"/>
          <p:cNvSpPr txBox="1"/>
          <p:nvPr/>
        </p:nvSpPr>
        <p:spPr>
          <a:xfrm>
            <a:off x="2380906" y="5462550"/>
            <a:ext cx="3166454" cy="1323439"/>
          </a:xfrm>
          <a:prstGeom prst="rect">
            <a:avLst/>
          </a:prstGeom>
          <a:noFill/>
        </p:spPr>
        <p:txBody>
          <a:bodyPr wrap="square" rtlCol="0">
            <a:spAutoFit/>
          </a:bodyPr>
          <a:lstStyle/>
          <a:p>
            <a:r>
              <a:rPr lang="ru-RU" sz="2000" dirty="0" smtClean="0">
                <a:latin typeface="Times New Roman" panose="02020603050405020304" pitchFamily="18" charset="0"/>
                <a:cs typeface="Times New Roman" panose="02020603050405020304" pitchFamily="18" charset="0"/>
              </a:rPr>
              <a:t>Мальчик может отцепиться и получить травму. </a:t>
            </a:r>
            <a:r>
              <a:rPr lang="ru-RU" sz="2000" dirty="0">
                <a:latin typeface="Times New Roman" panose="02020603050405020304" pitchFamily="18" charset="0"/>
                <a:cs typeface="Times New Roman" panose="02020603050405020304" pitchFamily="18" charset="0"/>
              </a:rPr>
              <a:t>Т</a:t>
            </a:r>
            <a:r>
              <a:rPr lang="ru-RU" sz="2000" dirty="0" smtClean="0">
                <a:latin typeface="Times New Roman" panose="02020603050405020304" pitchFamily="18" charset="0"/>
                <a:cs typeface="Times New Roman" panose="02020603050405020304" pitchFamily="18" charset="0"/>
              </a:rPr>
              <a:t>ак, как поступает мальчик, делать нельзя.</a:t>
            </a:r>
            <a:endParaRPr lang="ru-RU" sz="20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260040" y="100159"/>
            <a:ext cx="7800716" cy="338554"/>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Выполняли задания тетушки Совы: раскрашивали и отвечали на вопросы</a:t>
            </a:r>
            <a:endParaRPr lang="ru-RU" sz="1600" b="1" dirty="0">
              <a:latin typeface="Times New Roman" panose="02020603050405020304" pitchFamily="18" charset="0"/>
              <a:cs typeface="Times New Roman" panose="02020603050405020304" pitchFamily="18" charset="0"/>
            </a:endParaRPr>
          </a:p>
        </p:txBody>
      </p:sp>
      <p:pic>
        <p:nvPicPr>
          <p:cNvPr id="30" name="Рисунок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822" y="440863"/>
            <a:ext cx="2289383" cy="128777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0726053"/>
      </p:ext>
    </p:extLst>
  </p:cSld>
  <p:clrMapOvr>
    <a:masterClrMapping/>
  </p:clrMapOvr>
  <p:transition spd="med" advClick="0" advTm="5000">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19564" y="1171384"/>
            <a:ext cx="3238991" cy="4622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822" y="440863"/>
            <a:ext cx="2289383" cy="128777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393397" y="4814813"/>
            <a:ext cx="2467701" cy="369168"/>
          </a:xfrm>
          <a:prstGeom prst="rect">
            <a:avLst/>
          </a:prstGeom>
          <a:noFill/>
        </p:spPr>
        <p:txBody>
          <a:bodyPr wrap="square" rtlCol="0">
            <a:spAutoFit/>
          </a:bodyPr>
          <a:lstStyle/>
          <a:p>
            <a:endParaRPr lang="ru-RU" dirty="0"/>
          </a:p>
        </p:txBody>
      </p:sp>
      <p:sp>
        <p:nvSpPr>
          <p:cNvPr id="16" name="TextBox 15"/>
          <p:cNvSpPr txBox="1"/>
          <p:nvPr/>
        </p:nvSpPr>
        <p:spPr>
          <a:xfrm>
            <a:off x="45945" y="5194040"/>
            <a:ext cx="5313447" cy="369332"/>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Как правильно обходить автобус </a:t>
            </a:r>
            <a:r>
              <a:rPr lang="ru-RU" dirty="0" smtClean="0">
                <a:latin typeface="Times New Roman" panose="02020603050405020304" pitchFamily="18" charset="0"/>
                <a:cs typeface="Times New Roman" panose="02020603050405020304" pitchFamily="18" charset="0"/>
              </a:rPr>
              <a:t>(троллейбус</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875808" y="3570737"/>
            <a:ext cx="184731" cy="369332"/>
          </a:xfrm>
          <a:prstGeom prst="rect">
            <a:avLst/>
          </a:prstGeom>
          <a:noFill/>
        </p:spPr>
        <p:txBody>
          <a:bodyPr wrap="none" rtlCol="0">
            <a:spAutoFit/>
          </a:bodyPr>
          <a:lstStyle/>
          <a:p>
            <a:endParaRPr lang="ru-RU" dirty="0"/>
          </a:p>
        </p:txBody>
      </p:sp>
      <p:sp>
        <p:nvSpPr>
          <p:cNvPr id="25" name="Прямоугольная выноска 24"/>
          <p:cNvSpPr/>
          <p:nvPr/>
        </p:nvSpPr>
        <p:spPr>
          <a:xfrm>
            <a:off x="5132308" y="4802275"/>
            <a:ext cx="3517642" cy="1238819"/>
          </a:xfrm>
          <a:prstGeom prst="wedgeRectCallout">
            <a:avLst>
              <a:gd name="adj1" fmla="val -28453"/>
              <a:gd name="adj2" fmla="val -1004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p:nvSpPr>
        <p:spPr>
          <a:xfrm>
            <a:off x="5162538" y="4989845"/>
            <a:ext cx="3457181" cy="830997"/>
          </a:xfrm>
          <a:prstGeom prst="rect">
            <a:avLst/>
          </a:prstGeom>
          <a:noFill/>
        </p:spPr>
        <p:txBody>
          <a:bodyPr wrap="square" rtlCol="0">
            <a:spAutoFit/>
          </a:bodyPr>
          <a:lstStyle/>
          <a:p>
            <a:r>
              <a:rPr lang="ru-RU" sz="1600" dirty="0" smtClean="0">
                <a:latin typeface="Times New Roman" panose="02020603050405020304" pitchFamily="18" charset="0"/>
                <a:cs typeface="Times New Roman" panose="02020603050405020304" pitchFamily="18" charset="0"/>
              </a:rPr>
              <a:t>Автобус и троллейбус нужно обходить сзади, потому что можно не увидеть проезжавшею машину.</a:t>
            </a:r>
            <a:endParaRPr lang="ru-RU" sz="16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260040" y="100159"/>
            <a:ext cx="7800716" cy="338554"/>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Выполняли задания тетушки Совы: раскрашивали и отвечали на вопросы</a:t>
            </a:r>
            <a:endParaRPr lang="ru-RU" sz="1600" b="1" dirty="0">
              <a:latin typeface="Times New Roman" panose="02020603050405020304" pitchFamily="18" charset="0"/>
              <a:cs typeface="Times New Roman" panose="02020603050405020304" pitchFamily="18" charset="0"/>
            </a:endParaRPr>
          </a:p>
        </p:txBody>
      </p:sp>
      <p:pic>
        <p:nvPicPr>
          <p:cNvPr id="17" name="Рисунок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8118" y="670853"/>
            <a:ext cx="2581635" cy="3442179"/>
          </a:xfrm>
          <a:prstGeom prst="rect">
            <a:avLst/>
          </a:prstGeom>
        </p:spPr>
      </p:pic>
    </p:spTree>
    <p:extLst>
      <p:ext uri="{BB962C8B-B14F-4D97-AF65-F5344CB8AC3E}">
        <p14:creationId xmlns:p14="http://schemas.microsoft.com/office/powerpoint/2010/main" val="1944471198"/>
      </p:ext>
    </p:extLst>
  </p:cSld>
  <p:clrMapOvr>
    <a:masterClrMapping/>
  </p:clrMapOvr>
  <p:transition spd="med" advClick="0" advTm="5000">
    <p:pull/>
  </p:transition>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2063</TotalTime>
  <Words>843</Words>
  <Application>Microsoft Office PowerPoint</Application>
  <PresentationFormat>Экран (4:3)</PresentationFormat>
  <Paragraphs>85</Paragraphs>
  <Slides>21</Slides>
  <Notes>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21</vt:i4>
      </vt:variant>
    </vt:vector>
  </HeadingPairs>
  <TitlesOfParts>
    <vt:vector size="28" baseType="lpstr">
      <vt:lpstr>Arial</vt:lpstr>
      <vt:lpstr>Bookman Old Style</vt:lpstr>
      <vt:lpstr>Calibri</vt:lpstr>
      <vt:lpstr>Calibri Light</vt:lpstr>
      <vt:lpstr>Georgia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Румия</dc:creator>
  <cp:lastModifiedBy>Darya</cp:lastModifiedBy>
  <cp:revision>531</cp:revision>
  <dcterms:created xsi:type="dcterms:W3CDTF">2020-02-25T03:28:00Z</dcterms:created>
  <dcterms:modified xsi:type="dcterms:W3CDTF">2022-09-19T02:05:47Z</dcterms:modified>
</cp:coreProperties>
</file>